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92" r:id="rId5"/>
    <p:sldId id="259" r:id="rId6"/>
    <p:sldId id="260" r:id="rId7"/>
    <p:sldId id="261" r:id="rId8"/>
    <p:sldId id="262" r:id="rId9"/>
    <p:sldId id="264" r:id="rId10"/>
    <p:sldId id="303" r:id="rId11"/>
    <p:sldId id="263" r:id="rId12"/>
    <p:sldId id="293" r:id="rId13"/>
    <p:sldId id="265" r:id="rId14"/>
    <p:sldId id="290" r:id="rId15"/>
    <p:sldId id="266" r:id="rId16"/>
    <p:sldId id="268" r:id="rId17"/>
    <p:sldId id="304" r:id="rId18"/>
    <p:sldId id="267" r:id="rId19"/>
    <p:sldId id="269" r:id="rId20"/>
    <p:sldId id="291" r:id="rId21"/>
    <p:sldId id="295" r:id="rId22"/>
    <p:sldId id="294" r:id="rId23"/>
    <p:sldId id="270" r:id="rId24"/>
    <p:sldId id="272" r:id="rId25"/>
    <p:sldId id="273" r:id="rId26"/>
    <p:sldId id="274" r:id="rId27"/>
    <p:sldId id="276" r:id="rId28"/>
    <p:sldId id="301" r:id="rId29"/>
    <p:sldId id="275" r:id="rId30"/>
    <p:sldId id="277" r:id="rId31"/>
    <p:sldId id="278" r:id="rId32"/>
    <p:sldId id="279" r:id="rId33"/>
    <p:sldId id="280" r:id="rId34"/>
    <p:sldId id="282" r:id="rId35"/>
    <p:sldId id="302" r:id="rId36"/>
    <p:sldId id="281" r:id="rId37"/>
    <p:sldId id="283" r:id="rId38"/>
    <p:sldId id="284" r:id="rId39"/>
    <p:sldId id="287" r:id="rId40"/>
    <p:sldId id="298" r:id="rId41"/>
    <p:sldId id="297" r:id="rId42"/>
    <p:sldId id="300" r:id="rId43"/>
    <p:sldId id="296" r:id="rId44"/>
    <p:sldId id="299" r:id="rId45"/>
    <p:sldId id="289" r:id="rId46"/>
    <p:sldId id="288" r:id="rId47"/>
    <p:sldId id="285" r:id="rId48"/>
    <p:sldId id="286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www.hexblog.com/?p=42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4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www.foocodechu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AU" sz="3600" dirty="0" smtClean="0"/>
              <a:t>Detecting Bugs In Binaries Using Decompilation and Data Flow Analysis</a:t>
            </a:r>
            <a:endParaRPr lang="en-AU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err="1" smtClean="0"/>
              <a:t>Silvio</a:t>
            </a:r>
            <a:r>
              <a:rPr lang="en-AU" dirty="0" smtClean="0"/>
              <a:t> </a:t>
            </a:r>
            <a:r>
              <a:rPr lang="en-AU" dirty="0" err="1" smtClean="0"/>
              <a:t>Cesare</a:t>
            </a:r>
            <a:r>
              <a:rPr lang="en-AU" dirty="0" smtClean="0"/>
              <a:t> </a:t>
            </a:r>
            <a:r>
              <a:rPr lang="en-AU" smtClean="0"/>
              <a:t>&lt;silvio.cesare@gmail.com&gt;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Decompilation overview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3000"/>
              </a:spcAft>
            </a:pPr>
            <a:r>
              <a:rPr lang="en-AU" dirty="0" smtClean="0"/>
              <a:t>Recovers source-level information from a binary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Approach</a:t>
            </a:r>
          </a:p>
          <a:p>
            <a:pPr lvl="1">
              <a:spcAft>
                <a:spcPts val="3000"/>
              </a:spcAft>
            </a:pPr>
            <a:r>
              <a:rPr lang="en-AU" dirty="0" smtClean="0"/>
              <a:t>Representing x86 with an intermediate language (IL)</a:t>
            </a:r>
          </a:p>
          <a:p>
            <a:pPr lvl="1">
              <a:spcAft>
                <a:spcPts val="3000"/>
              </a:spcAft>
            </a:pPr>
            <a:r>
              <a:rPr lang="en-AU" dirty="0" smtClean="0"/>
              <a:t>Inferring stack pointers</a:t>
            </a:r>
          </a:p>
          <a:p>
            <a:pPr lvl="1">
              <a:spcAft>
                <a:spcPts val="3000"/>
              </a:spcAft>
            </a:pPr>
            <a:r>
              <a:rPr lang="en-AU" dirty="0" smtClean="0"/>
              <a:t>Decompiling locals and procedure arguments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Wire – An Formal Language for Binary Analysis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AU" sz="2800" dirty="0" smtClean="0"/>
              <a:t>x86 is complex and big </a:t>
            </a:r>
          </a:p>
          <a:p>
            <a:pPr>
              <a:spcAft>
                <a:spcPts val="2400"/>
              </a:spcAft>
            </a:pPr>
            <a:r>
              <a:rPr lang="en-AU" sz="2800" dirty="0" smtClean="0"/>
              <a:t>Wire is a low level RISC assembly style language</a:t>
            </a:r>
          </a:p>
          <a:p>
            <a:pPr>
              <a:spcAft>
                <a:spcPts val="2400"/>
              </a:spcAft>
            </a:pPr>
            <a:r>
              <a:rPr lang="en-AU" sz="2800" dirty="0" smtClean="0"/>
              <a:t>Translated from x86</a:t>
            </a:r>
          </a:p>
          <a:p>
            <a:pPr>
              <a:spcAft>
                <a:spcPts val="2400"/>
              </a:spcAft>
            </a:pPr>
            <a:r>
              <a:rPr lang="en-AU" sz="2800" dirty="0" smtClean="0"/>
              <a:t>Formally defined operational semantics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5029200"/>
            <a:ext cx="5253303" cy="838200"/>
          </a:xfrm>
          <a:prstGeom prst="rect">
            <a:avLst/>
          </a:prstGeom>
          <a:noFill/>
        </p:spPr>
      </p:pic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3276600" y="6096000"/>
            <a:ext cx="5257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25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The LOAD instruction implements a memory read.</a:t>
            </a:r>
            <a:endParaRPr kumimoji="0" lang="en-A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Wire – Equivalence of Dead Code Insertion Obfuscation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7" name="Rectangle 1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403648" y="2492896"/>
            <a:ext cx="2664296" cy="2509598"/>
          </a:xfrm>
          <a:prstGeom prst="rect">
            <a:avLst/>
          </a:prstGeom>
          <a:blipFill rotWithShape="1">
            <a:blip r:embed="rId2" cstate="print"/>
            <a:stretch>
              <a:fillRect/>
            </a:stretch>
          </a:blip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8" name="Rectangle 1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211960" y="1742523"/>
            <a:ext cx="3362653" cy="4654351"/>
          </a:xfrm>
          <a:prstGeom prst="rect">
            <a:avLst/>
          </a:prstGeom>
          <a:blipFill rotWithShape="1">
            <a:blip r:embed="rId3" cstate="print"/>
            <a:stretch>
              <a:fillRect/>
            </a:stretch>
          </a:blip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Stack Pointer Inference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AU" sz="2400" dirty="0" smtClean="0"/>
              <a:t>Proposed in </a:t>
            </a:r>
            <a:r>
              <a:rPr lang="en-AU" sz="2400" dirty="0" err="1" smtClean="0"/>
              <a:t>HexRays</a:t>
            </a:r>
            <a:r>
              <a:rPr lang="en-AU" sz="2400" dirty="0" smtClean="0"/>
              <a:t> </a:t>
            </a:r>
            <a:r>
              <a:rPr lang="en-AU" sz="2400" dirty="0" err="1" smtClean="0"/>
              <a:t>decompiler</a:t>
            </a:r>
            <a:r>
              <a:rPr lang="en-AU" sz="2400" dirty="0" smtClean="0"/>
              <a:t> - </a:t>
            </a:r>
            <a:r>
              <a:rPr lang="en-AU" sz="1800" dirty="0" smtClean="0">
                <a:hlinkClick r:id="rId2"/>
              </a:rPr>
              <a:t>http://www.hexblog.com/?p=42</a:t>
            </a:r>
            <a:endParaRPr lang="en-AU" sz="2400" dirty="0" smtClean="0"/>
          </a:p>
          <a:p>
            <a:r>
              <a:rPr lang="en-AU" sz="2400" dirty="0" smtClean="0"/>
              <a:t>Estimate Stack Pointer (SP) in and out of basic block</a:t>
            </a:r>
          </a:p>
          <a:p>
            <a:pPr lvl="1">
              <a:spcAft>
                <a:spcPts val="2400"/>
              </a:spcAft>
            </a:pPr>
            <a:r>
              <a:rPr lang="en-AU" sz="2000" dirty="0" smtClean="0"/>
              <a:t>By tracking and estimating SP modifications using linear equalities</a:t>
            </a:r>
          </a:p>
          <a:p>
            <a:pPr>
              <a:spcAft>
                <a:spcPts val="2400"/>
              </a:spcAft>
            </a:pPr>
            <a:r>
              <a:rPr lang="en-AU" sz="2400" dirty="0" smtClean="0"/>
              <a:t>Solve.</a:t>
            </a:r>
          </a:p>
          <a:p>
            <a:endParaRPr lang="en-AU" sz="2400" dirty="0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352800"/>
            <a:ext cx="2787499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086600" y="6248400"/>
            <a:ext cx="1795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 smtClean="0"/>
              <a:t>Picture from </a:t>
            </a:r>
            <a:r>
              <a:rPr lang="en-AU" sz="1100" dirty="0" err="1" smtClean="0"/>
              <a:t>HexRays</a:t>
            </a:r>
            <a:r>
              <a:rPr lang="en-AU" sz="1100" dirty="0" smtClean="0"/>
              <a:t> blog</a:t>
            </a:r>
            <a:r>
              <a:rPr lang="en-AU" dirty="0" smtClean="0"/>
              <a:t>.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Local Variable Recovery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Based on stack pointer inference</a:t>
            </a:r>
          </a:p>
          <a:p>
            <a:r>
              <a:rPr lang="en-AU" dirty="0" smtClean="0"/>
              <a:t>Access to memory offset to the stack</a:t>
            </a:r>
          </a:p>
          <a:p>
            <a:r>
              <a:rPr lang="en-AU" dirty="0" smtClean="0"/>
              <a:t>Replace with native Wire register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886201"/>
            <a:ext cx="4548040" cy="221599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AU" sz="1200" dirty="0" err="1" smtClean="0">
                <a:latin typeface="Courier New" pitchFamily="49" charset="0"/>
                <a:cs typeface="Courier New" pitchFamily="49" charset="0"/>
              </a:rPr>
              <a:t>Imark</a:t>
            </a:r>
            <a:r>
              <a:rPr lang="en-AU" sz="1200" dirty="0" smtClean="0">
                <a:latin typeface="Courier New" pitchFamily="49" charset="0"/>
                <a:cs typeface="Courier New" pitchFamily="49" charset="0"/>
              </a:rPr>
              <a:t>	($0x80483f5, , )</a:t>
            </a:r>
          </a:p>
          <a:p>
            <a:r>
              <a:rPr lang="en-AU" sz="1200" dirty="0" smtClean="0">
                <a:latin typeface="Courier New" pitchFamily="49" charset="0"/>
                <a:cs typeface="Courier New" pitchFamily="49" charset="0"/>
              </a:rPr>
              <a:t>AddImm32	(%</a:t>
            </a:r>
            <a:r>
              <a:rPr lang="en-AU" sz="1200" dirty="0" err="1" smtClean="0">
                <a:latin typeface="Courier New" pitchFamily="49" charset="0"/>
                <a:cs typeface="Courier New" pitchFamily="49" charset="0"/>
              </a:rPr>
              <a:t>esp</a:t>
            </a:r>
            <a:r>
              <a:rPr lang="en-AU" sz="1200" dirty="0" smtClean="0">
                <a:latin typeface="Courier New" pitchFamily="49" charset="0"/>
                <a:cs typeface="Courier New" pitchFamily="49" charset="0"/>
              </a:rPr>
              <a:t>(4), $0x1c, %</a:t>
            </a:r>
            <a:r>
              <a:rPr lang="en-AU" sz="1200" dirty="0" err="1" smtClean="0">
                <a:latin typeface="Courier New" pitchFamily="49" charset="0"/>
                <a:cs typeface="Courier New" pitchFamily="49" charset="0"/>
              </a:rPr>
              <a:t>temp_memreg</a:t>
            </a:r>
            <a:r>
              <a:rPr lang="en-AU" sz="1200" dirty="0" smtClean="0">
                <a:latin typeface="Courier New" pitchFamily="49" charset="0"/>
                <a:cs typeface="Courier New" pitchFamily="49" charset="0"/>
              </a:rPr>
              <a:t>(12c))</a:t>
            </a:r>
          </a:p>
          <a:p>
            <a:r>
              <a:rPr lang="en-AU" sz="1200" dirty="0" smtClean="0">
                <a:latin typeface="Courier New" pitchFamily="49" charset="0"/>
                <a:cs typeface="Courier New" pitchFamily="49" charset="0"/>
              </a:rPr>
              <a:t>LoadMem32	(%</a:t>
            </a:r>
            <a:r>
              <a:rPr lang="en-AU" sz="1200" dirty="0" err="1" smtClean="0">
                <a:latin typeface="Courier New" pitchFamily="49" charset="0"/>
                <a:cs typeface="Courier New" pitchFamily="49" charset="0"/>
              </a:rPr>
              <a:t>temp_memreg</a:t>
            </a:r>
            <a:r>
              <a:rPr lang="en-AU" sz="1200" dirty="0" smtClean="0">
                <a:latin typeface="Courier New" pitchFamily="49" charset="0"/>
                <a:cs typeface="Courier New" pitchFamily="49" charset="0"/>
              </a:rPr>
              <a:t>(12c), , %temp_op1d(66))</a:t>
            </a:r>
          </a:p>
          <a:p>
            <a:r>
              <a:rPr lang="en-AU" sz="1200" dirty="0" err="1" smtClean="0">
                <a:latin typeface="Courier New" pitchFamily="49" charset="0"/>
                <a:cs typeface="Courier New" pitchFamily="49" charset="0"/>
              </a:rPr>
              <a:t>Imark</a:t>
            </a:r>
            <a:r>
              <a:rPr lang="en-AU" sz="1200" dirty="0" smtClean="0">
                <a:latin typeface="Courier New" pitchFamily="49" charset="0"/>
                <a:cs typeface="Courier New" pitchFamily="49" charset="0"/>
              </a:rPr>
              <a:t>	($0x80483f9, , )</a:t>
            </a:r>
          </a:p>
          <a:p>
            <a:r>
              <a:rPr lang="en-AU" sz="1200" dirty="0" smtClean="0">
                <a:latin typeface="Courier New" pitchFamily="49" charset="0"/>
                <a:cs typeface="Courier New" pitchFamily="49" charset="0"/>
              </a:rPr>
              <a:t>StoreMem32(%temp_op1d(66), , %</a:t>
            </a:r>
            <a:r>
              <a:rPr lang="en-AU" sz="1200" dirty="0" err="1" smtClean="0">
                <a:latin typeface="Courier New" pitchFamily="49" charset="0"/>
                <a:cs typeface="Courier New" pitchFamily="49" charset="0"/>
              </a:rPr>
              <a:t>esp</a:t>
            </a:r>
            <a:r>
              <a:rPr lang="en-AU" sz="1200" dirty="0" smtClean="0">
                <a:latin typeface="Courier New" pitchFamily="49" charset="0"/>
                <a:cs typeface="Courier New" pitchFamily="49" charset="0"/>
              </a:rPr>
              <a:t>(4))</a:t>
            </a:r>
          </a:p>
          <a:p>
            <a:r>
              <a:rPr lang="en-AU" sz="1200" dirty="0" err="1" smtClean="0">
                <a:latin typeface="Courier New" pitchFamily="49" charset="0"/>
                <a:cs typeface="Courier New" pitchFamily="49" charset="0"/>
              </a:rPr>
              <a:t>Imark</a:t>
            </a:r>
            <a:r>
              <a:rPr lang="en-AU" sz="1200" dirty="0" smtClean="0">
                <a:latin typeface="Courier New" pitchFamily="49" charset="0"/>
                <a:cs typeface="Courier New" pitchFamily="49" charset="0"/>
              </a:rPr>
              <a:t>	($0x80483fc, , )</a:t>
            </a:r>
          </a:p>
          <a:p>
            <a:r>
              <a:rPr lang="en-AU" sz="1200" dirty="0" smtClean="0">
                <a:latin typeface="Courier New" pitchFamily="49" charset="0"/>
                <a:cs typeface="Courier New" pitchFamily="49" charset="0"/>
              </a:rPr>
              <a:t>SubImm32	(%</a:t>
            </a:r>
            <a:r>
              <a:rPr lang="en-AU" sz="1200" dirty="0" err="1" smtClean="0">
                <a:latin typeface="Courier New" pitchFamily="49" charset="0"/>
                <a:cs typeface="Courier New" pitchFamily="49" charset="0"/>
              </a:rPr>
              <a:t>esp</a:t>
            </a:r>
            <a:r>
              <a:rPr lang="en-AU" sz="1200" dirty="0" smtClean="0">
                <a:latin typeface="Courier New" pitchFamily="49" charset="0"/>
                <a:cs typeface="Courier New" pitchFamily="49" charset="0"/>
              </a:rPr>
              <a:t>(4), $0x4, %</a:t>
            </a:r>
            <a:r>
              <a:rPr lang="en-AU" sz="1200" dirty="0" err="1" smtClean="0">
                <a:latin typeface="Courier New" pitchFamily="49" charset="0"/>
                <a:cs typeface="Courier New" pitchFamily="49" charset="0"/>
              </a:rPr>
              <a:t>esp</a:t>
            </a:r>
            <a:r>
              <a:rPr lang="en-AU" sz="1200" dirty="0" smtClean="0">
                <a:latin typeface="Courier New" pitchFamily="49" charset="0"/>
                <a:cs typeface="Courier New" pitchFamily="49" charset="0"/>
              </a:rPr>
              <a:t>(4))</a:t>
            </a:r>
          </a:p>
          <a:p>
            <a:r>
              <a:rPr lang="en-AU" sz="1200" dirty="0" smtClean="0">
                <a:latin typeface="Courier New" pitchFamily="49" charset="0"/>
                <a:cs typeface="Courier New" pitchFamily="49" charset="0"/>
              </a:rPr>
              <a:t>LoadImm32	($0x80483fc, , %temp_op1d(66))</a:t>
            </a:r>
          </a:p>
          <a:p>
            <a:r>
              <a:rPr lang="en-AU" sz="1200" dirty="0" smtClean="0">
                <a:latin typeface="Courier New" pitchFamily="49" charset="0"/>
                <a:cs typeface="Courier New" pitchFamily="49" charset="0"/>
              </a:rPr>
              <a:t>StoreMem32(%temp_op1d(66), , %</a:t>
            </a:r>
            <a:r>
              <a:rPr lang="en-AU" sz="1200" dirty="0" err="1" smtClean="0">
                <a:latin typeface="Courier New" pitchFamily="49" charset="0"/>
                <a:cs typeface="Courier New" pitchFamily="49" charset="0"/>
              </a:rPr>
              <a:t>esp</a:t>
            </a:r>
            <a:r>
              <a:rPr lang="en-AU" sz="1200" dirty="0" smtClean="0">
                <a:latin typeface="Courier New" pitchFamily="49" charset="0"/>
                <a:cs typeface="Courier New" pitchFamily="49" charset="0"/>
              </a:rPr>
              <a:t>(4))</a:t>
            </a:r>
          </a:p>
          <a:p>
            <a:r>
              <a:rPr lang="en-AU" sz="1200" dirty="0" err="1" smtClean="0">
                <a:latin typeface="Courier New" pitchFamily="49" charset="0"/>
                <a:cs typeface="Courier New" pitchFamily="49" charset="0"/>
              </a:rPr>
              <a:t>Lcall</a:t>
            </a:r>
            <a:r>
              <a:rPr lang="en-AU" sz="1200" dirty="0" smtClean="0">
                <a:latin typeface="Courier New" pitchFamily="49" charset="0"/>
                <a:cs typeface="Courier New" pitchFamily="49" charset="0"/>
              </a:rPr>
              <a:t>	(, , $0x80482f0)</a:t>
            </a:r>
          </a:p>
          <a:p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5410200" y="4343400"/>
            <a:ext cx="3153427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AU" sz="1200" dirty="0" err="1" smtClean="0">
                <a:latin typeface="Courier New" pitchFamily="49" charset="0"/>
                <a:cs typeface="Courier New" pitchFamily="49" charset="0"/>
              </a:rPr>
              <a:t>Imark</a:t>
            </a:r>
            <a:r>
              <a:rPr lang="en-AU" sz="1200" dirty="0" smtClean="0">
                <a:latin typeface="Courier New" pitchFamily="49" charset="0"/>
                <a:cs typeface="Courier New" pitchFamily="49" charset="0"/>
              </a:rPr>
              <a:t>	($0x80483f5, , )</a:t>
            </a:r>
          </a:p>
          <a:p>
            <a:r>
              <a:rPr lang="en-AU" sz="1200" dirty="0" err="1" smtClean="0">
                <a:latin typeface="Courier New" pitchFamily="49" charset="0"/>
                <a:cs typeface="Courier New" pitchFamily="49" charset="0"/>
              </a:rPr>
              <a:t>Imark</a:t>
            </a:r>
            <a:r>
              <a:rPr lang="en-AU" sz="1200" dirty="0" smtClean="0">
                <a:latin typeface="Courier New" pitchFamily="49" charset="0"/>
                <a:cs typeface="Courier New" pitchFamily="49" charset="0"/>
              </a:rPr>
              <a:t>	($0x80483f9, , )</a:t>
            </a:r>
          </a:p>
          <a:p>
            <a:r>
              <a:rPr lang="en-AU" sz="1200" dirty="0" err="1" smtClean="0">
                <a:latin typeface="Courier New" pitchFamily="49" charset="0"/>
                <a:cs typeface="Courier New" pitchFamily="49" charset="0"/>
              </a:rPr>
              <a:t>Imark</a:t>
            </a:r>
            <a:r>
              <a:rPr lang="en-AU" sz="1200" dirty="0" smtClean="0">
                <a:latin typeface="Courier New" pitchFamily="49" charset="0"/>
                <a:cs typeface="Courier New" pitchFamily="49" charset="0"/>
              </a:rPr>
              <a:t>	($0x80483fc, , )</a:t>
            </a:r>
          </a:p>
          <a:p>
            <a:r>
              <a:rPr lang="en-AU" sz="1200" dirty="0" smtClean="0">
                <a:latin typeface="Courier New" pitchFamily="49" charset="0"/>
                <a:cs typeface="Courier New" pitchFamily="49" charset="0"/>
              </a:rPr>
              <a:t>Free	(%local_28(186bc), , )</a:t>
            </a:r>
            <a:endParaRPr lang="en-AU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457200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sym typeface="Wingdings" pitchFamily="2" charset="2"/>
              </a:rPr>
              <a:t>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Procedure Parameter and Argument Recovery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AU" dirty="0" smtClean="0"/>
              <a:t>Based on stack pointer inference</a:t>
            </a:r>
          </a:p>
          <a:p>
            <a:pPr>
              <a:spcAft>
                <a:spcPts val="2400"/>
              </a:spcAft>
            </a:pPr>
            <a:r>
              <a:rPr lang="en-AU" dirty="0" smtClean="0"/>
              <a:t>Offset relative to ESP/EBP indicates local or argument</a:t>
            </a:r>
          </a:p>
          <a:p>
            <a:pPr>
              <a:spcAft>
                <a:spcPts val="2400"/>
              </a:spcAft>
            </a:pPr>
            <a:r>
              <a:rPr lang="en-AU" dirty="0" smtClean="0"/>
              <a:t>Arguments also live registers on procedure entry</a:t>
            </a:r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4953000"/>
            <a:ext cx="3531736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AU" sz="1200" dirty="0" smtClean="0">
                <a:latin typeface="Courier New" pitchFamily="49" charset="0"/>
                <a:cs typeface="Courier New" pitchFamily="49" charset="0"/>
              </a:rPr>
              <a:t>Free	(%local_28(186bc), , )</a:t>
            </a:r>
          </a:p>
          <a:p>
            <a:r>
              <a:rPr lang="en-AU" sz="1200" dirty="0" err="1" smtClean="0">
                <a:latin typeface="Courier New" pitchFamily="49" charset="0"/>
                <a:cs typeface="Courier New" pitchFamily="49" charset="0"/>
              </a:rPr>
              <a:t>Imark</a:t>
            </a:r>
            <a:r>
              <a:rPr lang="en-AU" sz="1200" dirty="0" smtClean="0">
                <a:latin typeface="Courier New" pitchFamily="49" charset="0"/>
                <a:cs typeface="Courier New" pitchFamily="49" charset="0"/>
              </a:rPr>
              <a:t>	($0x8048401, , )</a:t>
            </a:r>
          </a:p>
          <a:p>
            <a:r>
              <a:rPr lang="en-AU" sz="1200" dirty="0" err="1" smtClean="0">
                <a:latin typeface="Courier New" pitchFamily="49" charset="0"/>
                <a:cs typeface="Courier New" pitchFamily="49" charset="0"/>
              </a:rPr>
              <a:t>Imark</a:t>
            </a:r>
            <a:r>
              <a:rPr lang="en-AU" sz="1200" dirty="0" smtClean="0">
                <a:latin typeface="Courier New" pitchFamily="49" charset="0"/>
                <a:cs typeface="Courier New" pitchFamily="49" charset="0"/>
              </a:rPr>
              <a:t>	($0x8048405, , )</a:t>
            </a:r>
          </a:p>
          <a:p>
            <a:r>
              <a:rPr lang="en-AU" sz="1200" dirty="0" err="1" smtClean="0">
                <a:latin typeface="Courier New" pitchFamily="49" charset="0"/>
                <a:cs typeface="Courier New" pitchFamily="49" charset="0"/>
              </a:rPr>
              <a:t>Imark</a:t>
            </a:r>
            <a:r>
              <a:rPr lang="en-AU" sz="1200" dirty="0" smtClean="0">
                <a:latin typeface="Courier New" pitchFamily="49" charset="0"/>
                <a:cs typeface="Courier New" pitchFamily="49" charset="0"/>
              </a:rPr>
              <a:t>	($0x8048408, , )</a:t>
            </a:r>
          </a:p>
          <a:p>
            <a:r>
              <a:rPr lang="en-AU" sz="1200" dirty="0" smtClean="0">
                <a:latin typeface="Courier New" pitchFamily="49" charset="0"/>
                <a:cs typeface="Courier New" pitchFamily="49" charset="0"/>
              </a:rPr>
              <a:t>PushArg32	($0x0, %local_28(186bc), )</a:t>
            </a:r>
          </a:p>
          <a:p>
            <a:r>
              <a:rPr lang="en-AU" sz="1200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AU" sz="1200" dirty="0" smtClean="0">
                <a:latin typeface="Courier New" pitchFamily="49" charset="0"/>
                <a:cs typeface="Courier New" pitchFamily="49" charset="0"/>
              </a:rPr>
              <a:t>	(, , )</a:t>
            </a:r>
          </a:p>
          <a:p>
            <a:r>
              <a:rPr lang="en-AU" sz="1200" dirty="0" smtClean="0">
                <a:latin typeface="Courier New" pitchFamily="49" charset="0"/>
                <a:cs typeface="Courier New" pitchFamily="49" charset="0"/>
              </a:rPr>
              <a:t>Call	(, , *0x30)</a:t>
            </a:r>
            <a:endParaRPr lang="en-AU" sz="12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Data Flow Analysis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Data Flow Analysis overview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Aft>
                <a:spcPts val="3000"/>
              </a:spcAft>
            </a:pPr>
            <a:r>
              <a:rPr lang="en-AU" dirty="0" smtClean="0"/>
              <a:t>Data Flow Analysis (DFA) reasons about data</a:t>
            </a:r>
          </a:p>
          <a:p>
            <a:r>
              <a:rPr lang="en-AU" dirty="0" smtClean="0"/>
              <a:t>DFA is conservative</a:t>
            </a:r>
          </a:p>
          <a:p>
            <a:pPr lvl="1"/>
            <a:r>
              <a:rPr lang="en-AU" dirty="0" smtClean="0"/>
              <a:t>It over-approximates</a:t>
            </a:r>
          </a:p>
          <a:p>
            <a:pPr lvl="1">
              <a:spcAft>
                <a:spcPts val="3000"/>
              </a:spcAft>
            </a:pPr>
            <a:r>
              <a:rPr lang="en-AU" dirty="0" smtClean="0"/>
              <a:t>But should not under-approximate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DFA is what an optimising compiler uses</a:t>
            </a:r>
          </a:p>
          <a:p>
            <a:r>
              <a:rPr lang="en-AU" dirty="0" smtClean="0"/>
              <a:t>Analyses</a:t>
            </a:r>
          </a:p>
          <a:p>
            <a:pPr lvl="1"/>
            <a:r>
              <a:rPr lang="en-AU" dirty="0" smtClean="0"/>
              <a:t>Reaching Definitions</a:t>
            </a:r>
          </a:p>
          <a:p>
            <a:pPr lvl="1"/>
            <a:r>
              <a:rPr lang="en-AU" dirty="0" smtClean="0"/>
              <a:t>Upwards Exposed Uses</a:t>
            </a:r>
          </a:p>
          <a:p>
            <a:pPr lvl="1"/>
            <a:r>
              <a:rPr lang="en-AU" dirty="0" smtClean="0"/>
              <a:t>Live Variables</a:t>
            </a:r>
          </a:p>
          <a:p>
            <a:pPr lvl="1"/>
            <a:r>
              <a:rPr lang="en-AU" dirty="0" smtClean="0"/>
              <a:t>Reaching Copies</a:t>
            </a:r>
          </a:p>
          <a:p>
            <a:pPr lvl="1"/>
            <a:r>
              <a:rPr lang="en-AU" dirty="0" smtClean="0"/>
              <a:t>etc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Monotone Frameworks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2400"/>
              </a:spcAft>
            </a:pPr>
            <a:r>
              <a:rPr lang="en-AU" sz="2400" dirty="0" smtClean="0"/>
              <a:t>Models many data flow problems</a:t>
            </a:r>
          </a:p>
          <a:p>
            <a:pPr>
              <a:spcAft>
                <a:spcPts val="2400"/>
              </a:spcAft>
            </a:pPr>
            <a:r>
              <a:rPr lang="en-AU" sz="2400" dirty="0" smtClean="0"/>
              <a:t>Sets of data entering (in) and leaving (out) of basic blocks</a:t>
            </a:r>
          </a:p>
          <a:p>
            <a:r>
              <a:rPr lang="en-AU" sz="2400" dirty="0" smtClean="0"/>
              <a:t>Set up equations (forwards analysis)</a:t>
            </a:r>
            <a:endParaRPr lang="en-AU" sz="2000" dirty="0" smtClean="0"/>
          </a:p>
          <a:p>
            <a:pPr lvl="1"/>
            <a:r>
              <a:rPr lang="en-AU" sz="2000" dirty="0" smtClean="0"/>
              <a:t>Data </a:t>
            </a:r>
            <a:r>
              <a:rPr lang="en-AU" sz="2000" dirty="0" smtClean="0"/>
              <a:t>entering </a:t>
            </a:r>
            <a:r>
              <a:rPr lang="en-AU" sz="2000" smtClean="0"/>
              <a:t>or leaving </a:t>
            </a:r>
            <a:r>
              <a:rPr lang="en-AU" sz="2000" dirty="0" smtClean="0"/>
              <a:t>basic block is initialised</a:t>
            </a:r>
          </a:p>
          <a:p>
            <a:pPr lvl="1"/>
            <a:r>
              <a:rPr lang="en-AU" sz="2000" dirty="0" smtClean="0"/>
              <a:t>Transfer function performs action on data in a basic block</a:t>
            </a:r>
          </a:p>
          <a:p>
            <a:pPr lvl="1"/>
            <a:endParaRPr lang="en-AU" sz="2400" dirty="0" smtClean="0"/>
          </a:p>
          <a:p>
            <a:pPr lvl="1"/>
            <a:endParaRPr lang="en-AU" sz="2400" dirty="0" smtClean="0"/>
          </a:p>
          <a:p>
            <a:pPr lvl="1">
              <a:spcAft>
                <a:spcPts val="1200"/>
              </a:spcAft>
            </a:pPr>
            <a:r>
              <a:rPr lang="en-AU" sz="2000" dirty="0" smtClean="0"/>
              <a:t>Join operator combines predecessors in control flow graph</a:t>
            </a: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2209800" y="5715000"/>
          <a:ext cx="4484688" cy="485775"/>
        </p:xfrm>
        <a:graphic>
          <a:graphicData uri="http://schemas.openxmlformats.org/presentationml/2006/ole">
            <p:oleObj spid="_x0000_s25601" name="Equation" r:id="rId3" imgW="2108160" imgH="228600" progId="Equation.3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2286000" y="4495800"/>
          <a:ext cx="3997325" cy="485775"/>
        </p:xfrm>
        <a:graphic>
          <a:graphicData uri="http://schemas.openxmlformats.org/presentationml/2006/ole">
            <p:oleObj spid="_x0000_s25603" name="Equation" r:id="rId4" imgW="18795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Reaching Definitions Example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 reaching definition is a definition of a variable that reaches a program point without being redefined.</a:t>
            </a:r>
          </a:p>
          <a:p>
            <a:endParaRPr lang="en-AU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743200" y="2209800"/>
          <a:ext cx="7306686" cy="4882488"/>
        </p:xfrm>
        <a:graphic>
          <a:graphicData uri="http://schemas.openxmlformats.org/presentationml/2006/ole">
            <p:oleObj spid="_x0000_s24578" name="Visio" r:id="rId3" imgW="6124454" imgH="4092552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Who am I and where did this talk come from?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AU" dirty="0" smtClean="0"/>
              <a:t>Ph.D. Student at Deakin University</a:t>
            </a:r>
          </a:p>
          <a:p>
            <a:pPr>
              <a:spcAft>
                <a:spcPts val="2400"/>
              </a:spcAft>
            </a:pPr>
            <a:r>
              <a:rPr lang="en-AU" dirty="0" smtClean="0"/>
              <a:t>Book Author</a:t>
            </a:r>
          </a:p>
          <a:p>
            <a:pPr>
              <a:spcAft>
                <a:spcPts val="2400"/>
              </a:spcAft>
            </a:pPr>
            <a:r>
              <a:rPr lang="en-AU" dirty="0" smtClean="0"/>
              <a:t>This talk covers some of my Ph.D. research.</a:t>
            </a:r>
            <a:endParaRPr lang="en-AU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343400"/>
            <a:ext cx="1517462" cy="2182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321293"/>
            <a:ext cx="3459989" cy="2231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A Framework for Data Flow Analysis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AU" dirty="0" smtClean="0"/>
              <a:t>Forwards and backwards analysis</a:t>
            </a:r>
          </a:p>
          <a:p>
            <a:pPr>
              <a:spcAft>
                <a:spcPts val="1800"/>
              </a:spcAft>
            </a:pPr>
            <a:r>
              <a:rPr lang="en-AU" dirty="0" smtClean="0"/>
              <a:t>Initialise in, out, gen, kill sets for each BB.</a:t>
            </a:r>
          </a:p>
          <a:p>
            <a:pPr>
              <a:spcAft>
                <a:spcPts val="1800"/>
              </a:spcAft>
            </a:pPr>
            <a:r>
              <a:rPr lang="en-AU" dirty="0" smtClean="0"/>
              <a:t>Transfer function (forward analysis) is defined as:</a:t>
            </a:r>
          </a:p>
          <a:p>
            <a:pPr>
              <a:spcAft>
                <a:spcPts val="1800"/>
              </a:spcAft>
            </a:pPr>
            <a:endParaRPr lang="en-AU" dirty="0" smtClean="0"/>
          </a:p>
          <a:p>
            <a:pPr>
              <a:spcAft>
                <a:spcPts val="1800"/>
              </a:spcAft>
            </a:pPr>
            <a:r>
              <a:rPr lang="en-AU" dirty="0" smtClean="0"/>
              <a:t>Join operator is Union or Intersection.</a:t>
            </a:r>
          </a:p>
        </p:txBody>
      </p:sp>
      <p:graphicFrame>
        <p:nvGraphicFramePr>
          <p:cNvPr id="23554" name="Content Placeholder 3"/>
          <p:cNvGraphicFramePr>
            <a:graphicFrameLocks noChangeAspect="1"/>
          </p:cNvGraphicFramePr>
          <p:nvPr/>
        </p:nvGraphicFramePr>
        <p:xfrm>
          <a:off x="1752600" y="4114800"/>
          <a:ext cx="5257800" cy="493713"/>
        </p:xfrm>
        <a:graphic>
          <a:graphicData uri="http://schemas.openxmlformats.org/presentationml/2006/ole">
            <p:oleObj spid="_x0000_s23554" name="Equation" r:id="rId3" imgW="21589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Reaching Definitions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Gen and Kill sets</a:t>
            </a:r>
          </a:p>
          <a:p>
            <a:pPr lvl="1"/>
            <a:r>
              <a:rPr lang="en-AU" sz="1700" dirty="0" smtClean="0"/>
              <a:t>gen[B]	= { definitions that appear in B and reach the end of B}</a:t>
            </a:r>
          </a:p>
          <a:p>
            <a:pPr lvl="1">
              <a:spcAft>
                <a:spcPts val="2400"/>
              </a:spcAft>
            </a:pPr>
            <a:r>
              <a:rPr lang="en-AU" sz="1800" dirty="0" smtClean="0"/>
              <a:t>kill[B]	= { all definitions that never reach the end of B}</a:t>
            </a:r>
          </a:p>
          <a:p>
            <a:r>
              <a:rPr lang="en-AU" dirty="0" smtClean="0"/>
              <a:t>Initialisation</a:t>
            </a:r>
          </a:p>
          <a:p>
            <a:pPr lvl="1">
              <a:spcAft>
                <a:spcPts val="2400"/>
              </a:spcAft>
            </a:pPr>
            <a:r>
              <a:rPr lang="en-AU" sz="1800" dirty="0" smtClean="0"/>
              <a:t>out[B]	= gen[B]</a:t>
            </a:r>
          </a:p>
          <a:p>
            <a:r>
              <a:rPr lang="en-AU" dirty="0" smtClean="0"/>
              <a:t>Confluence Operator</a:t>
            </a:r>
          </a:p>
          <a:p>
            <a:pPr lvl="1"/>
            <a:r>
              <a:rPr lang="en-AU" sz="1800" dirty="0" smtClean="0"/>
              <a:t>Join	= Union</a:t>
            </a:r>
          </a:p>
          <a:p>
            <a:pPr lvl="1"/>
            <a:r>
              <a:rPr lang="en-AU" sz="1800" dirty="0" smtClean="0"/>
              <a:t>in[B]	= U out[P] for predecessors P of B</a:t>
            </a:r>
            <a:endParaRPr lang="en-A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Upward Exposed Uses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2400"/>
              </a:spcAft>
            </a:pPr>
            <a:r>
              <a:rPr lang="en-AU" dirty="0" smtClean="0"/>
              <a:t>The uses of a definition</a:t>
            </a:r>
          </a:p>
          <a:p>
            <a:r>
              <a:rPr lang="en-AU" dirty="0" smtClean="0"/>
              <a:t>Gen and Kill sets</a:t>
            </a:r>
          </a:p>
          <a:p>
            <a:pPr lvl="1"/>
            <a:r>
              <a:rPr lang="en-AU" sz="1800" dirty="0" smtClean="0"/>
              <a:t>gen[B]	= { (</a:t>
            </a:r>
            <a:r>
              <a:rPr lang="en-AU" sz="1800" dirty="0" err="1" smtClean="0"/>
              <a:t>s,x</a:t>
            </a:r>
            <a:r>
              <a:rPr lang="en-AU" sz="1800" dirty="0" smtClean="0"/>
              <a:t>) | s is a use of x in B and there is no definition of x between the beginning of B and s}</a:t>
            </a:r>
          </a:p>
          <a:p>
            <a:pPr lvl="1">
              <a:spcAft>
                <a:spcPts val="2400"/>
              </a:spcAft>
            </a:pPr>
            <a:r>
              <a:rPr lang="en-AU" sz="1800" dirty="0" smtClean="0"/>
              <a:t>kill[B]	= { (</a:t>
            </a:r>
            <a:r>
              <a:rPr lang="en-AU" sz="1800" dirty="0" err="1" smtClean="0"/>
              <a:t>s,x</a:t>
            </a:r>
            <a:r>
              <a:rPr lang="en-AU" sz="1800" smtClean="0"/>
              <a:t>) | s </a:t>
            </a:r>
            <a:r>
              <a:rPr lang="en-AU" sz="1800" dirty="0" smtClean="0"/>
              <a:t>is a use of x not in B and B contains a definition of x}</a:t>
            </a:r>
          </a:p>
          <a:p>
            <a:r>
              <a:rPr lang="en-AU" dirty="0" smtClean="0"/>
              <a:t>Initialisation</a:t>
            </a:r>
          </a:p>
          <a:p>
            <a:pPr lvl="1">
              <a:spcAft>
                <a:spcPts val="2400"/>
              </a:spcAft>
            </a:pPr>
            <a:r>
              <a:rPr lang="en-AU" sz="1800" dirty="0" smtClean="0"/>
              <a:t>in[B]	= {0}</a:t>
            </a:r>
          </a:p>
          <a:p>
            <a:r>
              <a:rPr lang="en-AU" dirty="0" smtClean="0"/>
              <a:t>Confluence Operator</a:t>
            </a:r>
          </a:p>
          <a:p>
            <a:pPr lvl="1"/>
            <a:r>
              <a:rPr lang="en-AU" sz="1800" dirty="0" smtClean="0"/>
              <a:t>Join	= Union</a:t>
            </a:r>
          </a:p>
          <a:p>
            <a:pPr lvl="1"/>
            <a:r>
              <a:rPr lang="en-AU" sz="1800" dirty="0" smtClean="0"/>
              <a:t>out[B]	= U in[S] for successors S of 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More Data Flow Problems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Live Variables</a:t>
            </a:r>
          </a:p>
          <a:p>
            <a:pPr lvl="1">
              <a:spcAft>
                <a:spcPts val="3600"/>
              </a:spcAft>
            </a:pPr>
            <a:r>
              <a:rPr lang="en-AU" dirty="0" smtClean="0"/>
              <a:t>A variable is live if it will be subsequently read without being redefined.</a:t>
            </a:r>
          </a:p>
          <a:p>
            <a:r>
              <a:rPr lang="en-AU" dirty="0" smtClean="0"/>
              <a:t>Reaching Copies</a:t>
            </a:r>
          </a:p>
          <a:p>
            <a:pPr lvl="1">
              <a:spcAft>
                <a:spcPts val="3600"/>
              </a:spcAft>
            </a:pPr>
            <a:r>
              <a:rPr lang="en-AU" dirty="0" smtClean="0"/>
              <a:t>The reach of a copy statement</a:t>
            </a:r>
          </a:p>
          <a:p>
            <a:r>
              <a:rPr lang="en-AU" dirty="0" smtClean="0"/>
              <a:t>More DFA analyses used in optimising compilers</a:t>
            </a:r>
          </a:p>
          <a:p>
            <a:pPr lvl="1"/>
            <a:r>
              <a:rPr lang="en-AU" dirty="0" smtClean="0"/>
              <a:t>Available expressions</a:t>
            </a:r>
          </a:p>
          <a:p>
            <a:pPr lvl="1"/>
            <a:r>
              <a:rPr lang="en-AU" dirty="0" smtClean="0"/>
              <a:t>Very busy expressions</a:t>
            </a:r>
          </a:p>
          <a:p>
            <a:pPr lvl="1"/>
            <a:r>
              <a:rPr lang="en-AU" dirty="0" smtClean="0"/>
              <a:t>etc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 Iterative Solution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3000"/>
              </a:spcAft>
            </a:pPr>
            <a:r>
              <a:rPr lang="en-AU" dirty="0" smtClean="0"/>
              <a:t>Initialise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Apply transfer function and join.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Iterate over all nodes in the control flow graph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Stop when the nodes’ data stabilise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A “Fixed Point”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 Logic-based Solution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AU" dirty="0" smtClean="0"/>
              <a:t>Data flow can be analysed using logic</a:t>
            </a:r>
          </a:p>
          <a:p>
            <a:pPr>
              <a:spcAft>
                <a:spcPts val="2400"/>
              </a:spcAft>
            </a:pPr>
            <a:r>
              <a:rPr lang="en-AU" dirty="0" err="1" smtClean="0"/>
              <a:t>Datalog</a:t>
            </a:r>
            <a:r>
              <a:rPr lang="en-AU" dirty="0" smtClean="0"/>
              <a:t> is a syntactic subset of </a:t>
            </a:r>
            <a:r>
              <a:rPr lang="en-AU" dirty="0" err="1" smtClean="0"/>
              <a:t>prolog</a:t>
            </a:r>
            <a:endParaRPr lang="en-AU" dirty="0" smtClean="0"/>
          </a:p>
          <a:p>
            <a:pPr>
              <a:spcAft>
                <a:spcPts val="2400"/>
              </a:spcAft>
            </a:pPr>
            <a:r>
              <a:rPr lang="en-AU" dirty="0" smtClean="0"/>
              <a:t>Represent analyses and solve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0800" y="4191000"/>
            <a:ext cx="5791200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Courier New" pitchFamily="49" charset="0"/>
                <a:cs typeface="Courier New" pitchFamily="49" charset="0"/>
              </a:rPr>
              <a:t>Reach(</a:t>
            </a:r>
            <a:r>
              <a:rPr lang="en-AU" dirty="0" err="1" smtClean="0">
                <a:latin typeface="Courier New" pitchFamily="49" charset="0"/>
                <a:cs typeface="Courier New" pitchFamily="49" charset="0"/>
              </a:rPr>
              <a:t>d,x,j</a:t>
            </a:r>
            <a:r>
              <a:rPr lang="en-AU" dirty="0" smtClean="0">
                <a:latin typeface="Courier New" pitchFamily="49" charset="0"/>
                <a:cs typeface="Courier New" pitchFamily="49" charset="0"/>
              </a:rPr>
              <a:t>):-	Reach(</a:t>
            </a:r>
            <a:r>
              <a:rPr lang="en-AU" dirty="0" err="1" smtClean="0">
                <a:latin typeface="Courier New" pitchFamily="49" charset="0"/>
                <a:cs typeface="Courier New" pitchFamily="49" charset="0"/>
              </a:rPr>
              <a:t>d,x,i</a:t>
            </a:r>
            <a:r>
              <a:rPr lang="en-AU" dirty="0" smtClean="0">
                <a:latin typeface="Courier New" pitchFamily="49" charset="0"/>
                <a:cs typeface="Courier New" pitchFamily="49" charset="0"/>
              </a:rPr>
              <a:t>),</a:t>
            </a:r>
          </a:p>
          <a:p>
            <a:r>
              <a:rPr lang="en-AU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AU" dirty="0" err="1" smtClean="0">
                <a:latin typeface="Courier New" pitchFamily="49" charset="0"/>
                <a:cs typeface="Courier New" pitchFamily="49" charset="0"/>
              </a:rPr>
              <a:t>StatementAt</a:t>
            </a:r>
            <a:r>
              <a:rPr lang="en-AU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AU" dirty="0" err="1" smtClean="0">
                <a:latin typeface="Courier New" pitchFamily="49" charset="0"/>
                <a:cs typeface="Courier New" pitchFamily="49" charset="0"/>
              </a:rPr>
              <a:t>i,s</a:t>
            </a:r>
            <a:r>
              <a:rPr lang="en-AU" dirty="0" smtClean="0">
                <a:latin typeface="Courier New" pitchFamily="49" charset="0"/>
                <a:cs typeface="Courier New" pitchFamily="49" charset="0"/>
              </a:rPr>
              <a:t>),</a:t>
            </a:r>
          </a:p>
          <a:p>
            <a:r>
              <a:rPr lang="en-AU" dirty="0" smtClean="0">
                <a:latin typeface="Courier New" pitchFamily="49" charset="0"/>
                <a:cs typeface="Courier New" pitchFamily="49" charset="0"/>
              </a:rPr>
              <a:t>			!Assigns(</a:t>
            </a:r>
            <a:r>
              <a:rPr lang="en-AU" dirty="0" err="1" smtClean="0">
                <a:latin typeface="Courier New" pitchFamily="49" charset="0"/>
                <a:cs typeface="Courier New" pitchFamily="49" charset="0"/>
              </a:rPr>
              <a:t>s,x</a:t>
            </a:r>
            <a:r>
              <a:rPr lang="en-AU" dirty="0" smtClean="0">
                <a:latin typeface="Courier New" pitchFamily="49" charset="0"/>
                <a:cs typeface="Courier New" pitchFamily="49" charset="0"/>
              </a:rPr>
              <a:t>),</a:t>
            </a:r>
          </a:p>
          <a:p>
            <a:r>
              <a:rPr lang="en-AU" dirty="0" smtClean="0">
                <a:latin typeface="Courier New" pitchFamily="49" charset="0"/>
                <a:cs typeface="Courier New" pitchFamily="49" charset="0"/>
              </a:rPr>
              <a:t>			Follows(</a:t>
            </a:r>
            <a:r>
              <a:rPr lang="en-AU" dirty="0" err="1" smtClean="0">
                <a:latin typeface="Courier New" pitchFamily="49" charset="0"/>
                <a:cs typeface="Courier New" pitchFamily="49" charset="0"/>
              </a:rPr>
              <a:t>i,j</a:t>
            </a:r>
            <a:r>
              <a:rPr lang="en-AU" dirty="0" smtClean="0">
                <a:latin typeface="Courier New" pitchFamily="49" charset="0"/>
                <a:cs typeface="Courier New" pitchFamily="49" charset="0"/>
              </a:rPr>
              <a:t>).</a:t>
            </a:r>
          </a:p>
          <a:p>
            <a:endParaRPr lang="en-AU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AU" dirty="0" smtClean="0">
                <a:latin typeface="Courier New" pitchFamily="49" charset="0"/>
                <a:cs typeface="Courier New" pitchFamily="49" charset="0"/>
              </a:rPr>
              <a:t>Reach(</a:t>
            </a:r>
            <a:r>
              <a:rPr lang="en-AU" dirty="0" err="1" smtClean="0">
                <a:latin typeface="Courier New" pitchFamily="49" charset="0"/>
                <a:cs typeface="Courier New" pitchFamily="49" charset="0"/>
              </a:rPr>
              <a:t>s,x,j</a:t>
            </a:r>
            <a:r>
              <a:rPr lang="en-AU" dirty="0" smtClean="0">
                <a:latin typeface="Courier New" pitchFamily="49" charset="0"/>
                <a:cs typeface="Courier New" pitchFamily="49" charset="0"/>
              </a:rPr>
              <a:t>):-	</a:t>
            </a:r>
            <a:r>
              <a:rPr lang="en-AU" dirty="0" err="1" smtClean="0">
                <a:latin typeface="Courier New" pitchFamily="49" charset="0"/>
                <a:cs typeface="Courier New" pitchFamily="49" charset="0"/>
              </a:rPr>
              <a:t>StatementAt</a:t>
            </a:r>
            <a:r>
              <a:rPr lang="en-AU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AU" dirty="0" err="1" smtClean="0">
                <a:latin typeface="Courier New" pitchFamily="49" charset="0"/>
                <a:cs typeface="Courier New" pitchFamily="49" charset="0"/>
              </a:rPr>
              <a:t>i,s</a:t>
            </a:r>
            <a:r>
              <a:rPr lang="en-AU" dirty="0" smtClean="0">
                <a:latin typeface="Courier New" pitchFamily="49" charset="0"/>
                <a:cs typeface="Courier New" pitchFamily="49" charset="0"/>
              </a:rPr>
              <a:t>),</a:t>
            </a:r>
          </a:p>
          <a:p>
            <a:r>
              <a:rPr lang="en-AU" dirty="0" smtClean="0">
                <a:latin typeface="Courier New" pitchFamily="49" charset="0"/>
                <a:cs typeface="Courier New" pitchFamily="49" charset="0"/>
              </a:rPr>
              <a:t>			Assigns(</a:t>
            </a:r>
            <a:r>
              <a:rPr lang="en-AU" dirty="0" err="1" smtClean="0">
                <a:latin typeface="Courier New" pitchFamily="49" charset="0"/>
                <a:cs typeface="Courier New" pitchFamily="49" charset="0"/>
              </a:rPr>
              <a:t>s,x</a:t>
            </a:r>
            <a:r>
              <a:rPr lang="en-AU" dirty="0" smtClean="0">
                <a:latin typeface="Courier New" pitchFamily="49" charset="0"/>
                <a:cs typeface="Courier New" pitchFamily="49" charset="0"/>
              </a:rPr>
              <a:t>),</a:t>
            </a:r>
          </a:p>
          <a:p>
            <a:r>
              <a:rPr lang="en-AU" dirty="0" smtClean="0">
                <a:latin typeface="Courier New" pitchFamily="49" charset="0"/>
                <a:cs typeface="Courier New" pitchFamily="49" charset="0"/>
              </a:rPr>
              <a:t>			Follows(</a:t>
            </a:r>
            <a:r>
              <a:rPr lang="en-AU" dirty="0" err="1" smtClean="0">
                <a:latin typeface="Courier New" pitchFamily="49" charset="0"/>
                <a:cs typeface="Courier New" pitchFamily="49" charset="0"/>
              </a:rPr>
              <a:t>i,j</a:t>
            </a:r>
            <a:r>
              <a:rPr lang="en-AU" dirty="0" smtClean="0">
                <a:latin typeface="Courier New" pitchFamily="49" charset="0"/>
                <a:cs typeface="Courier New" pitchFamily="49" charset="0"/>
              </a:rPr>
              <a:t>).</a:t>
            </a:r>
            <a:endParaRPr lang="en-AU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Interprocedural</a:t>
            </a:r>
            <a:r>
              <a:rPr lang="en-AU" dirty="0" smtClean="0"/>
              <a:t> Analysis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AU" sz="2800" dirty="0" smtClean="0"/>
              <a:t>Dataflow analysis works on the </a:t>
            </a:r>
            <a:r>
              <a:rPr lang="en-AU" sz="2800" dirty="0" err="1" smtClean="0"/>
              <a:t>intraprocedural</a:t>
            </a:r>
            <a:r>
              <a:rPr lang="en-AU" sz="2800" dirty="0" smtClean="0"/>
              <a:t> CFG</a:t>
            </a:r>
          </a:p>
          <a:p>
            <a:pPr>
              <a:spcAft>
                <a:spcPts val="2400"/>
              </a:spcAft>
            </a:pPr>
            <a:r>
              <a:rPr lang="en-AU" sz="2800" dirty="0" err="1" smtClean="0"/>
              <a:t>So.</a:t>
            </a:r>
            <a:r>
              <a:rPr lang="en-AU" sz="2800" dirty="0" smtClean="0"/>
              <a:t>. Make an </a:t>
            </a:r>
            <a:r>
              <a:rPr lang="en-AU" sz="2800" dirty="0" err="1" smtClean="0"/>
              <a:t>interprocedural</a:t>
            </a:r>
            <a:r>
              <a:rPr lang="en-AU" sz="2800" dirty="0" smtClean="0"/>
              <a:t> CFG (ICFG)</a:t>
            </a:r>
          </a:p>
          <a:p>
            <a:pPr>
              <a:spcAft>
                <a:spcPts val="2400"/>
              </a:spcAft>
            </a:pPr>
            <a:r>
              <a:rPr lang="en-AU" sz="2800" dirty="0" smtClean="0"/>
              <a:t>Replace Calls with branches</a:t>
            </a:r>
          </a:p>
          <a:p>
            <a:pPr>
              <a:spcAft>
                <a:spcPts val="2400"/>
              </a:spcAft>
            </a:pPr>
            <a:r>
              <a:rPr lang="en-AU" sz="2800" dirty="0" smtClean="0"/>
              <a:t>Replace Returns with branches back to </a:t>
            </a:r>
            <a:r>
              <a:rPr lang="en-AU" sz="2800" dirty="0" err="1" smtClean="0"/>
              <a:t>callsite</a:t>
            </a:r>
            <a:endParaRPr lang="en-AU" sz="2800" dirty="0" smtClean="0"/>
          </a:p>
          <a:p>
            <a:pPr>
              <a:spcAft>
                <a:spcPts val="2400"/>
              </a:spcAft>
            </a:pPr>
            <a:r>
              <a:rPr lang="en-AU" sz="2800" dirty="0" smtClean="0"/>
              <a:t>Apply monotone analysis</a:t>
            </a:r>
            <a:endParaRPr lang="en-A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IL Optimisation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IL Optimisation overview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 smtClean="0"/>
              <a:t>Required to perform other analyses</a:t>
            </a:r>
          </a:p>
          <a:p>
            <a:pPr lvl="1"/>
            <a:r>
              <a:rPr lang="en-AU" dirty="0" smtClean="0"/>
              <a:t>Decompilation</a:t>
            </a:r>
          </a:p>
          <a:p>
            <a:pPr lvl="1">
              <a:spcAft>
                <a:spcPts val="3000"/>
              </a:spcAft>
            </a:pPr>
            <a:r>
              <a:rPr lang="en-AU" dirty="0" smtClean="0"/>
              <a:t>Bug Detection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Reduces the size of IL code</a:t>
            </a:r>
          </a:p>
          <a:p>
            <a:r>
              <a:rPr lang="en-AU" dirty="0" smtClean="0"/>
              <a:t>Optimisations based on data flow analysis</a:t>
            </a:r>
          </a:p>
          <a:p>
            <a:pPr lvl="1"/>
            <a:r>
              <a:rPr lang="en-AU" dirty="0" smtClean="0"/>
              <a:t>Constant Folding and Propagation</a:t>
            </a:r>
          </a:p>
          <a:p>
            <a:pPr lvl="1"/>
            <a:r>
              <a:rPr lang="en-AU" dirty="0" smtClean="0"/>
              <a:t>Copy Propagation</a:t>
            </a:r>
          </a:p>
          <a:p>
            <a:pPr lvl="1"/>
            <a:r>
              <a:rPr lang="en-AU" dirty="0" smtClean="0"/>
              <a:t>Backwards Copy Propagation</a:t>
            </a:r>
          </a:p>
          <a:p>
            <a:pPr lvl="1"/>
            <a:r>
              <a:rPr lang="en-AU" dirty="0" smtClean="0"/>
              <a:t>Dead Code Elimination</a:t>
            </a:r>
          </a:p>
          <a:p>
            <a:pPr lvl="1"/>
            <a:r>
              <a:rPr lang="en-AU" dirty="0" smtClean="0"/>
              <a:t>etc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Constant Folding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Motivation - replace x=5 + 5 with x=10</a:t>
            </a:r>
          </a:p>
          <a:p>
            <a:r>
              <a:rPr lang="en-AU" dirty="0" smtClean="0"/>
              <a:t>For each arithmetic operator</a:t>
            </a:r>
          </a:p>
          <a:p>
            <a:pPr lvl="1"/>
            <a:r>
              <a:rPr lang="en-AU" dirty="0" smtClean="0"/>
              <a:t>If the reaching definition of each operand is a single constant assignment</a:t>
            </a:r>
          </a:p>
          <a:p>
            <a:pPr lvl="1"/>
            <a:r>
              <a:rPr lang="en-AU" dirty="0" smtClean="0"/>
              <a:t>Fold constants in instruction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Introduction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Detecting bugs in binary is useful</a:t>
            </a:r>
          </a:p>
          <a:p>
            <a:pPr lvl="1"/>
            <a:r>
              <a:rPr lang="en-AU" dirty="0" smtClean="0"/>
              <a:t>Black-box penetration testing</a:t>
            </a:r>
          </a:p>
          <a:p>
            <a:pPr lvl="1"/>
            <a:r>
              <a:rPr lang="en-AU" dirty="0" smtClean="0"/>
              <a:t>External audits and compliance</a:t>
            </a:r>
          </a:p>
          <a:p>
            <a:pPr lvl="1"/>
            <a:r>
              <a:rPr lang="en-AU" dirty="0" smtClean="0"/>
              <a:t>Verification of compilation and linkage</a:t>
            </a:r>
          </a:p>
          <a:p>
            <a:pPr lvl="1"/>
            <a:r>
              <a:rPr lang="en-AU" dirty="0" smtClean="0"/>
              <a:t>Quality assurance of 3</a:t>
            </a:r>
            <a:r>
              <a:rPr lang="en-AU" baseline="30000" dirty="0" smtClean="0"/>
              <a:t>rd</a:t>
            </a:r>
            <a:r>
              <a:rPr lang="en-AU" dirty="0" smtClean="0"/>
              <a:t> party software</a:t>
            </a:r>
          </a:p>
          <a:p>
            <a:pPr lvl="1"/>
            <a:endParaRPr lang="en-AU" dirty="0"/>
          </a:p>
        </p:txBody>
      </p:sp>
      <p:pic>
        <p:nvPicPr>
          <p:cNvPr id="3073" name="Picture 1" descr="C:\Users\Silvio\Pictures\blackbox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572000"/>
            <a:ext cx="19812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Constant Propagation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Motivation – reduce number of assignments</a:t>
            </a:r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If all the reaching definitions of a variable have the same assignment and it is constant:</a:t>
            </a:r>
          </a:p>
          <a:p>
            <a:pPr lvl="1"/>
            <a:r>
              <a:rPr lang="en-AU" dirty="0" smtClean="0"/>
              <a:t>The constant can be propagated to the variable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2667000"/>
            <a:ext cx="86273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AU" dirty="0" smtClean="0"/>
              <a:t>x=34</a:t>
            </a:r>
          </a:p>
          <a:p>
            <a:r>
              <a:rPr lang="en-AU" dirty="0" smtClean="0"/>
              <a:t>r=</a:t>
            </a:r>
            <a:r>
              <a:rPr lang="en-AU" dirty="0" err="1" smtClean="0"/>
              <a:t>x+y</a:t>
            </a:r>
            <a:endParaRPr lang="en-AU" dirty="0" smtClean="0"/>
          </a:p>
          <a:p>
            <a:r>
              <a:rPr lang="en-AU" dirty="0" smtClean="0"/>
              <a:t>Print(r)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5257800" y="2667000"/>
            <a:ext cx="86273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AU" dirty="0" smtClean="0"/>
              <a:t>r=34+y</a:t>
            </a:r>
          </a:p>
          <a:p>
            <a:r>
              <a:rPr lang="en-AU" dirty="0" smtClean="0"/>
              <a:t>Print(r)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281940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sym typeface="Wingdings" pitchFamily="2" charset="2"/>
              </a:rPr>
              <a:t>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Copy Propagation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AU" dirty="0" smtClean="0"/>
              <a:t>Motivation – reduce number of copies</a:t>
            </a:r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For a statement u where x is being used:</a:t>
            </a:r>
          </a:p>
          <a:p>
            <a:pPr lvl="1"/>
            <a:r>
              <a:rPr lang="en-AU" dirty="0" smtClean="0"/>
              <a:t>Statement s is the only definition of x reaching u</a:t>
            </a:r>
          </a:p>
          <a:p>
            <a:pPr lvl="1">
              <a:spcAft>
                <a:spcPts val="2400"/>
              </a:spcAft>
            </a:pPr>
            <a:r>
              <a:rPr lang="en-AU" dirty="0" smtClean="0"/>
              <a:t>On every path from s to u there are no assignments to y.</a:t>
            </a:r>
          </a:p>
          <a:p>
            <a:r>
              <a:rPr lang="en-AU" dirty="0" smtClean="0"/>
              <a:t>Or.. At each use of x where x=y is a reaching copy, replace x with y.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2667000"/>
            <a:ext cx="862737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AU" dirty="0" smtClean="0"/>
              <a:t>y=x</a:t>
            </a:r>
          </a:p>
          <a:p>
            <a:r>
              <a:rPr lang="en-AU" dirty="0" smtClean="0"/>
              <a:t>z=2</a:t>
            </a:r>
          </a:p>
          <a:p>
            <a:r>
              <a:rPr lang="en-AU" dirty="0" smtClean="0"/>
              <a:t>r=</a:t>
            </a:r>
            <a:r>
              <a:rPr lang="en-AU" dirty="0" err="1" smtClean="0"/>
              <a:t>y+z</a:t>
            </a:r>
            <a:endParaRPr lang="en-AU" dirty="0" smtClean="0"/>
          </a:p>
          <a:p>
            <a:r>
              <a:rPr lang="en-AU" dirty="0" smtClean="0"/>
              <a:t>Print(r)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5257800" y="2667000"/>
            <a:ext cx="86273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AU" dirty="0" smtClean="0"/>
              <a:t>z=2</a:t>
            </a:r>
          </a:p>
          <a:p>
            <a:r>
              <a:rPr lang="en-AU" dirty="0" smtClean="0"/>
              <a:t>r=</a:t>
            </a:r>
            <a:r>
              <a:rPr lang="en-AU" dirty="0" err="1" smtClean="0"/>
              <a:t>x+z</a:t>
            </a:r>
            <a:endParaRPr lang="en-AU" dirty="0" smtClean="0"/>
          </a:p>
          <a:p>
            <a:r>
              <a:rPr lang="en-AU" dirty="0" smtClean="0"/>
              <a:t>Print(r)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281940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sym typeface="Wingdings" pitchFamily="2" charset="2"/>
              </a:rPr>
              <a:t>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Backwards Copy Propagation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Motivation – reduce number of copies</a:t>
            </a:r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In </a:t>
            </a:r>
            <a:r>
              <a:rPr lang="en-AU" dirty="0" err="1" smtClean="0"/>
              <a:t>Bugwise</a:t>
            </a:r>
            <a:r>
              <a:rPr lang="en-AU" dirty="0" smtClean="0"/>
              <a:t>, both forwards and backwards copy propagation are required.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2667000"/>
            <a:ext cx="819455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AU" dirty="0" smtClean="0"/>
              <a:t>x=34</a:t>
            </a:r>
          </a:p>
          <a:p>
            <a:r>
              <a:rPr lang="en-AU" dirty="0" smtClean="0"/>
              <a:t>y=4</a:t>
            </a:r>
          </a:p>
          <a:p>
            <a:r>
              <a:rPr lang="en-AU" dirty="0" smtClean="0"/>
              <a:t>r1=</a:t>
            </a:r>
            <a:r>
              <a:rPr lang="en-AU" dirty="0" err="1" smtClean="0"/>
              <a:t>x+y</a:t>
            </a:r>
            <a:endParaRPr lang="en-AU" dirty="0" smtClean="0"/>
          </a:p>
          <a:p>
            <a:r>
              <a:rPr lang="en-AU" dirty="0" smtClean="0"/>
              <a:t>r2=r1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5257800" y="2667000"/>
            <a:ext cx="833883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AU" dirty="0" smtClean="0"/>
              <a:t>x=34</a:t>
            </a:r>
          </a:p>
          <a:p>
            <a:r>
              <a:rPr lang="en-AU" dirty="0" smtClean="0"/>
              <a:t>y=4</a:t>
            </a:r>
          </a:p>
          <a:p>
            <a:r>
              <a:rPr lang="en-AU" dirty="0" smtClean="0"/>
              <a:t>r2=</a:t>
            </a:r>
            <a:r>
              <a:rPr lang="en-AU" dirty="0" err="1" smtClean="0"/>
              <a:t>x+y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281940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sym typeface="Wingdings" pitchFamily="2" charset="2"/>
              </a:rPr>
              <a:t>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Dead Code Elimination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Motivation – reduce number of instructions</a:t>
            </a:r>
          </a:p>
          <a:p>
            <a:r>
              <a:rPr lang="en-AU" dirty="0" smtClean="0"/>
              <a:t>For any definition of a variable:</a:t>
            </a:r>
          </a:p>
          <a:p>
            <a:pPr lvl="1"/>
            <a:r>
              <a:rPr lang="en-AU" dirty="0" smtClean="0"/>
              <a:t>If the variable is not live, then eliminate the instruction.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4267200"/>
            <a:ext cx="27432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x=34	(x is not live)</a:t>
            </a:r>
          </a:p>
          <a:p>
            <a:r>
              <a:rPr lang="en-AU" sz="2400" dirty="0" smtClean="0"/>
              <a:t>x=10</a:t>
            </a:r>
          </a:p>
          <a:p>
            <a:r>
              <a:rPr lang="en-AU" sz="2400" dirty="0" smtClean="0"/>
              <a:t>Print(x)</a:t>
            </a:r>
            <a:endParaRPr lang="en-A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449580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sym typeface="Wingdings" pitchFamily="2" charset="2"/>
              </a:rPr>
              <a:t>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4267200"/>
            <a:ext cx="274320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x=10</a:t>
            </a:r>
          </a:p>
          <a:p>
            <a:r>
              <a:rPr lang="en-AU" sz="2400" dirty="0" smtClean="0"/>
              <a:t>Print(x)</a:t>
            </a:r>
            <a:endParaRPr lang="en-A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Bug Detection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Bug detection overview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Decompilation</a:t>
            </a:r>
          </a:p>
          <a:p>
            <a:pPr lvl="1"/>
            <a:r>
              <a:rPr lang="en-AU" dirty="0" smtClean="0"/>
              <a:t>Transforms locals to native IL variables</a:t>
            </a:r>
          </a:p>
          <a:p>
            <a:r>
              <a:rPr lang="en-AU" dirty="0" smtClean="0"/>
              <a:t>Data Flow Analysis</a:t>
            </a:r>
          </a:p>
          <a:p>
            <a:pPr lvl="1"/>
            <a:r>
              <a:rPr lang="en-AU" dirty="0" smtClean="0"/>
              <a:t>Reasons about IL variables</a:t>
            </a:r>
          </a:p>
          <a:p>
            <a:pPr lvl="1"/>
            <a:r>
              <a:rPr lang="en-AU" dirty="0" smtClean="0"/>
              <a:t>When variables are used and defined</a:t>
            </a:r>
          </a:p>
          <a:p>
            <a:r>
              <a:rPr lang="en-AU" dirty="0" smtClean="0"/>
              <a:t>Bug Detection</a:t>
            </a:r>
          </a:p>
          <a:p>
            <a:pPr lvl="1"/>
            <a:r>
              <a:rPr lang="en-AU" dirty="0" err="1" smtClean="0"/>
              <a:t>getenv</a:t>
            </a:r>
            <a:r>
              <a:rPr lang="en-AU" dirty="0" smtClean="0"/>
              <a:t>()</a:t>
            </a:r>
          </a:p>
          <a:p>
            <a:pPr lvl="1"/>
            <a:r>
              <a:rPr lang="en-AU" dirty="0" smtClean="0"/>
              <a:t>Use-after-free</a:t>
            </a:r>
          </a:p>
          <a:p>
            <a:pPr lvl="1"/>
            <a:r>
              <a:rPr lang="en-AU" dirty="0" smtClean="0"/>
              <a:t>Double free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getenv</a:t>
            </a:r>
            <a:r>
              <a:rPr lang="en-AU" dirty="0" smtClean="0"/>
              <a:t>()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Detect unsafe applications of </a:t>
            </a:r>
            <a:r>
              <a:rPr lang="en-AU" dirty="0" err="1" smtClean="0"/>
              <a:t>getenv</a:t>
            </a:r>
            <a:r>
              <a:rPr lang="en-AU" dirty="0" smtClean="0"/>
              <a:t>()</a:t>
            </a:r>
          </a:p>
          <a:p>
            <a:r>
              <a:rPr lang="en-AU" dirty="0" smtClean="0"/>
              <a:t>Example: </a:t>
            </a:r>
            <a:r>
              <a:rPr lang="en-AU" dirty="0" err="1" smtClean="0"/>
              <a:t>strcpy</a:t>
            </a:r>
            <a:r>
              <a:rPr lang="en-AU" dirty="0" smtClean="0"/>
              <a:t>(</a:t>
            </a:r>
            <a:r>
              <a:rPr lang="en-AU" dirty="0" err="1" smtClean="0"/>
              <a:t>buf,getenv</a:t>
            </a:r>
            <a:r>
              <a:rPr lang="en-AU" dirty="0" smtClean="0"/>
              <a:t>(“HOME”))</a:t>
            </a:r>
          </a:p>
          <a:p>
            <a:r>
              <a:rPr lang="en-AU" dirty="0" smtClean="0"/>
              <a:t>For each </a:t>
            </a:r>
            <a:r>
              <a:rPr lang="en-AU" dirty="0" err="1" smtClean="0"/>
              <a:t>getenv</a:t>
            </a:r>
            <a:r>
              <a:rPr lang="en-AU" dirty="0" smtClean="0"/>
              <a:t>()</a:t>
            </a:r>
          </a:p>
          <a:p>
            <a:pPr lvl="1"/>
            <a:r>
              <a:rPr lang="en-AU" dirty="0" smtClean="0"/>
              <a:t>If return value is live</a:t>
            </a:r>
          </a:p>
          <a:p>
            <a:pPr lvl="1"/>
            <a:r>
              <a:rPr lang="en-AU" dirty="0" smtClean="0"/>
              <a:t>And it’s the reaching definition to the 2</a:t>
            </a:r>
            <a:r>
              <a:rPr lang="en-AU" baseline="30000" dirty="0" smtClean="0"/>
              <a:t>nd</a:t>
            </a:r>
            <a:r>
              <a:rPr lang="en-AU" dirty="0" smtClean="0"/>
              <a:t> argument to </a:t>
            </a:r>
            <a:r>
              <a:rPr lang="en-AU" dirty="0" err="1" smtClean="0"/>
              <a:t>strcpy</a:t>
            </a:r>
            <a:r>
              <a:rPr lang="en-AU" dirty="0" smtClean="0"/>
              <a:t>()/</a:t>
            </a:r>
            <a:r>
              <a:rPr lang="en-AU" dirty="0" err="1" smtClean="0"/>
              <a:t>strcat</a:t>
            </a:r>
            <a:r>
              <a:rPr lang="en-AU" dirty="0" smtClean="0"/>
              <a:t>()</a:t>
            </a:r>
          </a:p>
          <a:p>
            <a:pPr lvl="1"/>
            <a:r>
              <a:rPr lang="en-AU" dirty="0" smtClean="0"/>
              <a:t>Then warn</a:t>
            </a:r>
          </a:p>
          <a:p>
            <a:pPr lvl="1"/>
            <a:endParaRPr lang="en-AU" dirty="0" smtClean="0"/>
          </a:p>
          <a:p>
            <a:r>
              <a:rPr lang="en-AU" dirty="0" smtClean="0"/>
              <a:t>P.S. 2001 wants its bugs back.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Use-after-free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For each free(</a:t>
            </a:r>
            <a:r>
              <a:rPr lang="en-AU" dirty="0" err="1" smtClean="0"/>
              <a:t>ptr</a:t>
            </a:r>
            <a:r>
              <a:rPr lang="en-AU" dirty="0" smtClean="0"/>
              <a:t>)</a:t>
            </a:r>
          </a:p>
          <a:p>
            <a:pPr lvl="1"/>
            <a:r>
              <a:rPr lang="en-AU" dirty="0" smtClean="0"/>
              <a:t>If </a:t>
            </a:r>
            <a:r>
              <a:rPr lang="en-AU" dirty="0" err="1" smtClean="0"/>
              <a:t>ptr</a:t>
            </a:r>
            <a:r>
              <a:rPr lang="en-AU" dirty="0" smtClean="0"/>
              <a:t> is live</a:t>
            </a:r>
          </a:p>
          <a:p>
            <a:pPr lvl="1"/>
            <a:r>
              <a:rPr lang="en-AU" dirty="0" smtClean="0"/>
              <a:t>Then warn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4191000" y="3124200"/>
            <a:ext cx="3865161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Courier New" pitchFamily="49" charset="0"/>
                <a:cs typeface="Courier New" pitchFamily="49" charset="0"/>
              </a:rPr>
              <a:t>void f(</a:t>
            </a:r>
            <a:r>
              <a:rPr lang="en-AU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AU" dirty="0" smtClean="0">
                <a:latin typeface="Courier New" pitchFamily="49" charset="0"/>
                <a:cs typeface="Courier New" pitchFamily="49" charset="0"/>
              </a:rPr>
              <a:t> x)</a:t>
            </a:r>
          </a:p>
          <a:p>
            <a:r>
              <a:rPr lang="en-AU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AU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AU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AU" dirty="0" smtClean="0">
                <a:latin typeface="Courier New" pitchFamily="49" charset="0"/>
                <a:cs typeface="Courier New" pitchFamily="49" charset="0"/>
              </a:rPr>
              <a:t> *p = </a:t>
            </a:r>
            <a:r>
              <a:rPr lang="en-AU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AU" dirty="0" smtClean="0">
                <a:latin typeface="Courier New" pitchFamily="49" charset="0"/>
                <a:cs typeface="Courier New" pitchFamily="49" charset="0"/>
              </a:rPr>
              <a:t>(10);</a:t>
            </a:r>
          </a:p>
          <a:p>
            <a:r>
              <a:rPr lang="en-AU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AU" dirty="0" err="1" smtClean="0">
                <a:latin typeface="Courier New" pitchFamily="49" charset="0"/>
                <a:cs typeface="Courier New" pitchFamily="49" charset="0"/>
              </a:rPr>
              <a:t>dowork</a:t>
            </a:r>
            <a:r>
              <a:rPr lang="en-AU" dirty="0" smtClean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r>
              <a:rPr lang="en-AU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AU" b="1" dirty="0" smtClean="0">
                <a:latin typeface="Courier New" pitchFamily="49" charset="0"/>
                <a:cs typeface="Courier New" pitchFamily="49" charset="0"/>
              </a:rPr>
              <a:t>free(p);</a:t>
            </a:r>
          </a:p>
          <a:p>
            <a:r>
              <a:rPr lang="en-AU" dirty="0" smtClean="0">
                <a:latin typeface="Courier New" pitchFamily="49" charset="0"/>
                <a:cs typeface="Courier New" pitchFamily="49" charset="0"/>
              </a:rPr>
              <a:t>	if (x)</a:t>
            </a:r>
          </a:p>
          <a:p>
            <a:r>
              <a:rPr lang="en-AU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AU" b="1" dirty="0" smtClean="0">
                <a:latin typeface="Courier New" pitchFamily="49" charset="0"/>
                <a:cs typeface="Courier New" pitchFamily="49" charset="0"/>
              </a:rPr>
              <a:t>p[0] = 1;</a:t>
            </a:r>
          </a:p>
          <a:p>
            <a:r>
              <a:rPr lang="en-AU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Double free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For each free(</a:t>
            </a:r>
            <a:r>
              <a:rPr lang="en-AU" dirty="0" err="1" smtClean="0"/>
              <a:t>ptr</a:t>
            </a:r>
            <a:r>
              <a:rPr lang="en-AU" dirty="0" smtClean="0"/>
              <a:t>)</a:t>
            </a:r>
          </a:p>
          <a:p>
            <a:pPr lvl="1"/>
            <a:r>
              <a:rPr lang="en-AU" dirty="0" smtClean="0"/>
              <a:t>If an upward exposed use of </a:t>
            </a:r>
            <a:r>
              <a:rPr lang="en-AU" dirty="0" err="1" smtClean="0"/>
              <a:t>ptr’s</a:t>
            </a:r>
            <a:r>
              <a:rPr lang="en-AU" dirty="0" smtClean="0"/>
              <a:t> definition is free(</a:t>
            </a:r>
            <a:r>
              <a:rPr lang="en-AU" dirty="0" err="1" smtClean="0"/>
              <a:t>ptr</a:t>
            </a:r>
            <a:r>
              <a:rPr lang="en-AU" dirty="0" smtClean="0"/>
              <a:t>)</a:t>
            </a:r>
          </a:p>
          <a:p>
            <a:pPr lvl="1"/>
            <a:r>
              <a:rPr lang="en-AU" dirty="0" smtClean="0"/>
              <a:t>Then warn</a:t>
            </a:r>
          </a:p>
          <a:p>
            <a:pPr lvl="1"/>
            <a:endParaRPr lang="en-AU" dirty="0" smtClean="0"/>
          </a:p>
          <a:p>
            <a:pPr lvl="1"/>
            <a:endParaRPr lang="en-AU" dirty="0" smtClean="0"/>
          </a:p>
          <a:p>
            <a:pPr lvl="1"/>
            <a:endParaRPr lang="en-AU" dirty="0" smtClean="0"/>
          </a:p>
          <a:p>
            <a:r>
              <a:rPr lang="en-AU" dirty="0" smtClean="0"/>
              <a:t>2001 calls again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4191000" y="3276600"/>
            <a:ext cx="3865161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Courier New" pitchFamily="49" charset="0"/>
                <a:cs typeface="Courier New" pitchFamily="49" charset="0"/>
              </a:rPr>
              <a:t>void f(</a:t>
            </a:r>
            <a:r>
              <a:rPr lang="en-AU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AU" dirty="0" smtClean="0">
                <a:latin typeface="Courier New" pitchFamily="49" charset="0"/>
                <a:cs typeface="Courier New" pitchFamily="49" charset="0"/>
              </a:rPr>
              <a:t> x)</a:t>
            </a:r>
          </a:p>
          <a:p>
            <a:r>
              <a:rPr lang="en-AU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AU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AU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AU" dirty="0" smtClean="0">
                <a:latin typeface="Courier New" pitchFamily="49" charset="0"/>
                <a:cs typeface="Courier New" pitchFamily="49" charset="0"/>
              </a:rPr>
              <a:t> *p = </a:t>
            </a:r>
            <a:r>
              <a:rPr lang="en-AU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AU" dirty="0" smtClean="0">
                <a:latin typeface="Courier New" pitchFamily="49" charset="0"/>
                <a:cs typeface="Courier New" pitchFamily="49" charset="0"/>
              </a:rPr>
              <a:t>(10);</a:t>
            </a:r>
          </a:p>
          <a:p>
            <a:r>
              <a:rPr lang="en-AU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AU" dirty="0" err="1" smtClean="0">
                <a:latin typeface="Courier New" pitchFamily="49" charset="0"/>
                <a:cs typeface="Courier New" pitchFamily="49" charset="0"/>
              </a:rPr>
              <a:t>dowork</a:t>
            </a:r>
            <a:r>
              <a:rPr lang="en-AU" dirty="0" smtClean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r>
              <a:rPr lang="en-AU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AU" b="1" dirty="0" smtClean="0">
                <a:latin typeface="Courier New" pitchFamily="49" charset="0"/>
                <a:cs typeface="Courier New" pitchFamily="49" charset="0"/>
              </a:rPr>
              <a:t>free(p);</a:t>
            </a:r>
          </a:p>
          <a:p>
            <a:r>
              <a:rPr lang="en-AU" dirty="0" smtClean="0">
                <a:latin typeface="Courier New" pitchFamily="49" charset="0"/>
                <a:cs typeface="Courier New" pitchFamily="49" charset="0"/>
              </a:rPr>
              <a:t>	if (x)</a:t>
            </a:r>
          </a:p>
          <a:p>
            <a:r>
              <a:rPr lang="en-AU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AU" b="1" dirty="0" smtClean="0">
                <a:latin typeface="Courier New" pitchFamily="49" charset="0"/>
                <a:cs typeface="Courier New" pitchFamily="49" charset="0"/>
              </a:rPr>
              <a:t>free(p);</a:t>
            </a:r>
          </a:p>
          <a:p>
            <a:r>
              <a:rPr lang="en-AU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Bugwise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Innovation in </a:t>
            </a:r>
            <a:r>
              <a:rPr lang="en-AU" dirty="0" smtClean="0"/>
              <a:t>this work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Performing static analysis on binaries by:</a:t>
            </a:r>
          </a:p>
          <a:p>
            <a:pPr lvl="1"/>
            <a:r>
              <a:rPr lang="en-AU" dirty="0" smtClean="0"/>
              <a:t>Using </a:t>
            </a:r>
            <a:r>
              <a:rPr lang="en-AU" dirty="0" err="1" smtClean="0"/>
              <a:t>decompilation</a:t>
            </a:r>
            <a:endParaRPr lang="en-AU" dirty="0" smtClean="0"/>
          </a:p>
          <a:p>
            <a:pPr lvl="1">
              <a:spcAft>
                <a:spcPts val="3600"/>
              </a:spcAft>
            </a:pPr>
            <a:r>
              <a:rPr lang="en-AU" dirty="0" smtClean="0"/>
              <a:t>And using data flow analysis on the high level results</a:t>
            </a:r>
          </a:p>
          <a:p>
            <a:r>
              <a:rPr lang="en-AU" dirty="0" smtClean="0"/>
              <a:t>The novelty is in combining </a:t>
            </a:r>
            <a:r>
              <a:rPr lang="en-AU" dirty="0" err="1" smtClean="0"/>
              <a:t>decompilation</a:t>
            </a:r>
            <a:r>
              <a:rPr lang="en-AU" dirty="0" smtClean="0"/>
              <a:t> and traditional static analysis techniques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Implementation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AU" dirty="0" smtClean="0"/>
              <a:t>Built on my previous </a:t>
            </a:r>
            <a:r>
              <a:rPr lang="en-AU" dirty="0" err="1" smtClean="0"/>
              <a:t>Malwise</a:t>
            </a:r>
            <a:r>
              <a:rPr lang="en-AU" dirty="0" smtClean="0"/>
              <a:t> system</a:t>
            </a:r>
          </a:p>
          <a:p>
            <a:pPr>
              <a:spcAft>
                <a:spcPts val="2400"/>
              </a:spcAft>
            </a:pPr>
            <a:r>
              <a:rPr lang="en-AU" dirty="0" err="1" smtClean="0"/>
              <a:t>Malwise</a:t>
            </a:r>
            <a:r>
              <a:rPr lang="en-AU" dirty="0" smtClean="0"/>
              <a:t> is over 100,000 LOC C++</a:t>
            </a:r>
          </a:p>
          <a:p>
            <a:pPr>
              <a:spcAft>
                <a:spcPts val="2400"/>
              </a:spcAft>
            </a:pPr>
            <a:r>
              <a:rPr lang="en-AU" dirty="0" err="1" smtClean="0"/>
              <a:t>Bugwise</a:t>
            </a:r>
            <a:r>
              <a:rPr lang="en-AU" dirty="0" smtClean="0"/>
              <a:t> is a set of loadable modules</a:t>
            </a:r>
          </a:p>
          <a:p>
            <a:pPr>
              <a:spcAft>
                <a:spcPts val="2400"/>
              </a:spcAft>
            </a:pPr>
            <a:r>
              <a:rPr lang="en-AU" dirty="0" smtClean="0"/>
              <a:t>Everything in this talk and more is implemented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4800600"/>
            <a:ext cx="1938026" cy="1696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getenv</a:t>
            </a:r>
            <a:r>
              <a:rPr lang="en-AU" dirty="0" smtClean="0"/>
              <a:t>() bugs results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AU" dirty="0" smtClean="0"/>
              <a:t>Scanned entire </a:t>
            </a:r>
            <a:r>
              <a:rPr lang="en-AU" dirty="0" err="1" smtClean="0"/>
              <a:t>Debian</a:t>
            </a:r>
            <a:r>
              <a:rPr lang="en-AU" dirty="0" smtClean="0"/>
              <a:t> 7 unstable repository</a:t>
            </a:r>
          </a:p>
          <a:p>
            <a:pPr>
              <a:spcAft>
                <a:spcPts val="2400"/>
              </a:spcAft>
            </a:pPr>
            <a:r>
              <a:rPr lang="en-AU" dirty="0" smtClean="0"/>
              <a:t>~123,000 ELF binaries</a:t>
            </a:r>
          </a:p>
          <a:p>
            <a:pPr>
              <a:spcAft>
                <a:spcPts val="2400"/>
              </a:spcAft>
            </a:pPr>
            <a:r>
              <a:rPr lang="en-AU" dirty="0" smtClean="0"/>
              <a:t>30,450 not scanned.</a:t>
            </a:r>
          </a:p>
          <a:p>
            <a:pPr>
              <a:spcAft>
                <a:spcPts val="2400"/>
              </a:spcAft>
            </a:pPr>
            <a:r>
              <a:rPr lang="en-AU" dirty="0" smtClean="0"/>
              <a:t>85 bug reports</a:t>
            </a:r>
          </a:p>
          <a:p>
            <a:pPr>
              <a:spcAft>
                <a:spcPts val="2400"/>
              </a:spcAft>
            </a:pPr>
            <a:r>
              <a:rPr lang="en-AU" dirty="0" smtClean="0"/>
              <a:t>47 packages reported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105400" y="2497675"/>
          <a:ext cx="3293534" cy="4169825"/>
        </p:xfrm>
        <a:graphic>
          <a:graphicData uri="http://schemas.openxmlformats.org/drawingml/2006/table">
            <a:tbl>
              <a:tblPr/>
              <a:tblGrid>
                <a:gridCol w="1700320"/>
                <a:gridCol w="1593214"/>
              </a:tblGrid>
              <a:tr h="166624"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4digits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ptop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6624"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acedb</a:t>
                      </a:r>
                      <a:r>
                        <a:rPr lang="en-A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-other-</a:t>
                      </a:r>
                      <a:r>
                        <a:rPr lang="en-AU" sz="105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belvu</a:t>
                      </a:r>
                      <a:endParaRPr lang="en-AU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recordmydesktop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624"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acedb</a:t>
                      </a:r>
                      <a:r>
                        <a:rPr lang="en-A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-other-dotter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rlplot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624"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bvi</a:t>
                      </a:r>
                      <a:endParaRPr lang="en-AU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sapphire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624"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comgt</a:t>
                      </a:r>
                      <a:endParaRPr lang="en-AU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624"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csmash</a:t>
                      </a:r>
                      <a:endParaRPr lang="en-AU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scm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624"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elvis</a:t>
                      </a:r>
                      <a:r>
                        <a:rPr lang="en-A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-tiny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sgrep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624"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fvwm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slurm-llnl-slurmdbd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624"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garmin</a:t>
                      </a:r>
                      <a:r>
                        <a:rPr lang="en-A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-ant-downloader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statserial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624"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gcin</a:t>
                      </a:r>
                      <a:endParaRPr lang="en-AU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stopmotion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624"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gexec</a:t>
                      </a:r>
                      <a:endParaRPr lang="en-AU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supertransball2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624"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gmorgan</a:t>
                      </a:r>
                      <a:endParaRPr lang="en-AU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theorur</a:t>
                      </a:r>
                      <a:endParaRPr lang="en-AU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624"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gopher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twpsk</a:t>
                      </a:r>
                      <a:endParaRPr lang="en-AU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624"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gsoko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udo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624"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gstm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vnc4server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624"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hime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wily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624"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le-dico-de-rene-cougnenc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wmpinboard</a:t>
                      </a:r>
                      <a:endParaRPr lang="en-AU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624"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libreoffice-dev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wmppp.app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624"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libxgks-dev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xboing</a:t>
                      </a:r>
                      <a:endParaRPr lang="en-AU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624"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lie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xemacs21-bin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624"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lpe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xjdic</a:t>
                      </a:r>
                      <a:endParaRPr lang="en-AU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624"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mp3rename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xmotd</a:t>
                      </a:r>
                      <a:endParaRPr lang="en-AU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624"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mpich-mpd-bin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848"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open-cobol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624"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procmail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0961" name="Picture 1" descr="C:\Users\Silvio\Pictures\tumblr_lo59on9ZS81qb9up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4191000"/>
            <a:ext cx="685800" cy="6629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ELF Binary Sizes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Linear growth with logarithmic scaling plus outliers</a:t>
            </a:r>
          </a:p>
          <a:p>
            <a:endParaRPr lang="en-AU" dirty="0"/>
          </a:p>
        </p:txBody>
      </p:sp>
      <p:pic>
        <p:nvPicPr>
          <p:cNvPr id="624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819400"/>
            <a:ext cx="5457825" cy="32194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mtClean="0"/>
              <a:t>Cumulative </a:t>
            </a:r>
            <a:r>
              <a:rPr lang="en-AU" dirty="0" err="1" smtClean="0"/>
              <a:t>getenv</a:t>
            </a:r>
            <a:r>
              <a:rPr lang="en-AU" dirty="0" smtClean="0"/>
              <a:t>() bugs over time - sorted by binary size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Linear or power growth?</a:t>
            </a:r>
            <a:endParaRPr lang="en-AU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819400"/>
            <a:ext cx="5514975" cy="31527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err="1" smtClean="0"/>
              <a:t>getenv</a:t>
            </a:r>
            <a:r>
              <a:rPr lang="en-AU" dirty="0" smtClean="0"/>
              <a:t>() bug statistics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3600"/>
              </a:spcAft>
            </a:pPr>
            <a:r>
              <a:rPr lang="en-AU" sz="2400" dirty="0" smtClean="0"/>
              <a:t>Probability (P) of a binary being vulnerable: 0.00067</a:t>
            </a:r>
          </a:p>
          <a:p>
            <a:pPr>
              <a:spcAft>
                <a:spcPts val="3600"/>
              </a:spcAft>
            </a:pPr>
            <a:r>
              <a:rPr lang="en-AU" sz="2400" dirty="0" smtClean="0"/>
              <a:t>P. of a package being vulnerable: 0.00255</a:t>
            </a:r>
          </a:p>
          <a:p>
            <a:pPr>
              <a:spcAft>
                <a:spcPts val="3600"/>
              </a:spcAft>
            </a:pPr>
            <a:endParaRPr lang="en-AU" sz="2400" dirty="0" smtClean="0"/>
          </a:p>
          <a:p>
            <a:pPr>
              <a:spcAft>
                <a:spcPts val="3600"/>
              </a:spcAft>
            </a:pPr>
            <a:endParaRPr lang="en-AU" sz="2400" dirty="0" smtClean="0"/>
          </a:p>
          <a:p>
            <a:pPr>
              <a:spcAft>
                <a:spcPts val="3600"/>
              </a:spcAft>
            </a:pPr>
            <a:r>
              <a:rPr lang="en-AU" sz="2400" dirty="0" smtClean="0"/>
              <a:t>P. of a package having a 2</a:t>
            </a:r>
            <a:r>
              <a:rPr lang="en-AU" sz="2400" baseline="30000" dirty="0" smtClean="0"/>
              <a:t>nd</a:t>
            </a:r>
            <a:r>
              <a:rPr lang="en-AU" sz="2400" dirty="0" smtClean="0"/>
              <a:t> vulnerability given that one binary in the package is vulnerable: 0.52380</a:t>
            </a:r>
            <a:endParaRPr lang="en-AU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90800" y="3352800"/>
          <a:ext cx="2140527" cy="685800"/>
        </p:xfrm>
        <a:graphic>
          <a:graphicData uri="http://schemas.openxmlformats.org/presentationml/2006/ole">
            <p:oleObj spid="_x0000_s36866" name="Equation" r:id="rId3" imgW="1307880" imgH="4190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4419600"/>
            <a:ext cx="5267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Conditional probability of A given that B has occurred:</a:t>
            </a:r>
            <a:endParaRPr lang="en-AU" dirty="0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3048000"/>
            <a:ext cx="2500313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Double free SGID games “</a:t>
            </a:r>
            <a:r>
              <a:rPr lang="en-AU" dirty="0" err="1" smtClean="0"/>
              <a:t>xonix</a:t>
            </a:r>
            <a:r>
              <a:rPr lang="en-AU" dirty="0" smtClean="0"/>
              <a:t>” in </a:t>
            </a:r>
            <a:r>
              <a:rPr lang="en-AU" dirty="0" err="1" smtClean="0"/>
              <a:t>Debian</a:t>
            </a:r>
            <a:r>
              <a:rPr lang="en-AU" dirty="0" smtClean="0"/>
              <a:t> 6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295400" y="1676400"/>
            <a:ext cx="6786562" cy="45545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000"/>
              </a:spcAft>
            </a:pPr>
            <a:r>
              <a:rPr lang="en-AU" sz="1400" dirty="0">
                <a:latin typeface="Calibri" pitchFamily="34" charset="0"/>
              </a:rPr>
              <a:t>      </a:t>
            </a:r>
            <a:r>
              <a:rPr lang="en-AU" sz="1400" dirty="0" err="1">
                <a:latin typeface="Courier New" pitchFamily="49" charset="0"/>
              </a:rPr>
              <a:t>memset</a:t>
            </a:r>
            <a:r>
              <a:rPr lang="en-AU" sz="1400" dirty="0">
                <a:latin typeface="Courier New" pitchFamily="49" charset="0"/>
              </a:rPr>
              <a:t>(</a:t>
            </a:r>
            <a:r>
              <a:rPr lang="en-AU" sz="1400" dirty="0" err="1">
                <a:latin typeface="Courier New" pitchFamily="49" charset="0"/>
              </a:rPr>
              <a:t>score_rec</a:t>
            </a:r>
            <a:r>
              <a:rPr lang="en-AU" sz="1400" dirty="0">
                <a:latin typeface="Courier New" pitchFamily="49" charset="0"/>
              </a:rPr>
              <a:t>[</a:t>
            </a:r>
            <a:r>
              <a:rPr lang="en-AU" sz="1400" dirty="0" err="1">
                <a:latin typeface="Courier New" pitchFamily="49" charset="0"/>
              </a:rPr>
              <a:t>i</a:t>
            </a:r>
            <a:r>
              <a:rPr lang="en-AU" sz="1400" dirty="0">
                <a:latin typeface="Courier New" pitchFamily="49" charset="0"/>
              </a:rPr>
              <a:t>].login, 0, 11);</a:t>
            </a:r>
          </a:p>
          <a:p>
            <a:pPr>
              <a:spcAft>
                <a:spcPts val="1000"/>
              </a:spcAft>
            </a:pPr>
            <a:r>
              <a:rPr lang="en-AU" sz="1400" dirty="0">
                <a:latin typeface="Courier New" pitchFamily="49" charset="0"/>
              </a:rPr>
              <a:t>  </a:t>
            </a:r>
            <a:r>
              <a:rPr lang="en-AU" sz="1400" dirty="0" err="1">
                <a:latin typeface="Courier New" pitchFamily="49" charset="0"/>
              </a:rPr>
              <a:t>strncpy</a:t>
            </a:r>
            <a:r>
              <a:rPr lang="en-AU" sz="1400" dirty="0">
                <a:latin typeface="Courier New" pitchFamily="49" charset="0"/>
              </a:rPr>
              <a:t>(</a:t>
            </a:r>
            <a:r>
              <a:rPr lang="en-AU" sz="1400" dirty="0" err="1">
                <a:latin typeface="Courier New" pitchFamily="49" charset="0"/>
              </a:rPr>
              <a:t>score_rec</a:t>
            </a:r>
            <a:r>
              <a:rPr lang="en-AU" sz="1400" dirty="0">
                <a:latin typeface="Courier New" pitchFamily="49" charset="0"/>
              </a:rPr>
              <a:t>[</a:t>
            </a:r>
            <a:r>
              <a:rPr lang="en-AU" sz="1400" dirty="0" err="1">
                <a:latin typeface="Courier New" pitchFamily="49" charset="0"/>
              </a:rPr>
              <a:t>i</a:t>
            </a:r>
            <a:r>
              <a:rPr lang="en-AU" sz="1400" dirty="0">
                <a:latin typeface="Courier New" pitchFamily="49" charset="0"/>
              </a:rPr>
              <a:t>].login, pw-&gt;</a:t>
            </a:r>
            <a:r>
              <a:rPr lang="en-AU" sz="1400" dirty="0" err="1">
                <a:latin typeface="Courier New" pitchFamily="49" charset="0"/>
              </a:rPr>
              <a:t>pw_name</a:t>
            </a:r>
            <a:r>
              <a:rPr lang="en-AU" sz="1400" dirty="0">
                <a:latin typeface="Courier New" pitchFamily="49" charset="0"/>
              </a:rPr>
              <a:t>, 10);</a:t>
            </a:r>
          </a:p>
          <a:p>
            <a:pPr>
              <a:spcAft>
                <a:spcPts val="1000"/>
              </a:spcAft>
            </a:pPr>
            <a:r>
              <a:rPr lang="en-AU" sz="1400" dirty="0">
                <a:latin typeface="Courier New" pitchFamily="49" charset="0"/>
              </a:rPr>
              <a:t>  </a:t>
            </a:r>
            <a:r>
              <a:rPr lang="en-AU" sz="1400" dirty="0" err="1">
                <a:latin typeface="Courier New" pitchFamily="49" charset="0"/>
              </a:rPr>
              <a:t>memset</a:t>
            </a:r>
            <a:r>
              <a:rPr lang="en-AU" sz="1400" dirty="0">
                <a:latin typeface="Courier New" pitchFamily="49" charset="0"/>
              </a:rPr>
              <a:t>(</a:t>
            </a:r>
            <a:r>
              <a:rPr lang="en-AU" sz="1400" dirty="0" err="1">
                <a:latin typeface="Courier New" pitchFamily="49" charset="0"/>
              </a:rPr>
              <a:t>score_rec</a:t>
            </a:r>
            <a:r>
              <a:rPr lang="en-AU" sz="1400" dirty="0">
                <a:latin typeface="Courier New" pitchFamily="49" charset="0"/>
              </a:rPr>
              <a:t>[</a:t>
            </a:r>
            <a:r>
              <a:rPr lang="en-AU" sz="1400" dirty="0" err="1">
                <a:latin typeface="Courier New" pitchFamily="49" charset="0"/>
              </a:rPr>
              <a:t>i</a:t>
            </a:r>
            <a:r>
              <a:rPr lang="en-AU" sz="1400" dirty="0">
                <a:latin typeface="Courier New" pitchFamily="49" charset="0"/>
              </a:rPr>
              <a:t>].full, 0, 65);</a:t>
            </a:r>
          </a:p>
          <a:p>
            <a:pPr>
              <a:spcAft>
                <a:spcPts val="1000"/>
              </a:spcAft>
            </a:pPr>
            <a:r>
              <a:rPr lang="en-AU" sz="1400" dirty="0">
                <a:latin typeface="Courier New" pitchFamily="49" charset="0"/>
              </a:rPr>
              <a:t>  </a:t>
            </a:r>
            <a:r>
              <a:rPr lang="en-AU" sz="1400" dirty="0" err="1">
                <a:latin typeface="Courier New" pitchFamily="49" charset="0"/>
              </a:rPr>
              <a:t>strncpy</a:t>
            </a:r>
            <a:r>
              <a:rPr lang="en-AU" sz="1400" dirty="0">
                <a:latin typeface="Courier New" pitchFamily="49" charset="0"/>
              </a:rPr>
              <a:t>(</a:t>
            </a:r>
            <a:r>
              <a:rPr lang="en-AU" sz="1400" dirty="0" err="1">
                <a:latin typeface="Courier New" pitchFamily="49" charset="0"/>
              </a:rPr>
              <a:t>score_rec</a:t>
            </a:r>
            <a:r>
              <a:rPr lang="en-AU" sz="1400" dirty="0">
                <a:latin typeface="Courier New" pitchFamily="49" charset="0"/>
              </a:rPr>
              <a:t>[</a:t>
            </a:r>
            <a:r>
              <a:rPr lang="en-AU" sz="1400" dirty="0" err="1">
                <a:latin typeface="Courier New" pitchFamily="49" charset="0"/>
              </a:rPr>
              <a:t>i</a:t>
            </a:r>
            <a:r>
              <a:rPr lang="en-AU" sz="1400" dirty="0">
                <a:latin typeface="Courier New" pitchFamily="49" charset="0"/>
              </a:rPr>
              <a:t>].full, </a:t>
            </a:r>
            <a:r>
              <a:rPr lang="en-AU" sz="1400" dirty="0" err="1">
                <a:latin typeface="Courier New" pitchFamily="49" charset="0"/>
              </a:rPr>
              <a:t>fullname</a:t>
            </a:r>
            <a:r>
              <a:rPr lang="en-AU" sz="1400" dirty="0">
                <a:latin typeface="Courier New" pitchFamily="49" charset="0"/>
              </a:rPr>
              <a:t>, 64);</a:t>
            </a:r>
          </a:p>
          <a:p>
            <a:pPr>
              <a:spcAft>
                <a:spcPts val="1000"/>
              </a:spcAft>
            </a:pPr>
            <a:r>
              <a:rPr lang="en-AU" sz="1400" dirty="0">
                <a:latin typeface="Courier New" pitchFamily="49" charset="0"/>
              </a:rPr>
              <a:t>  </a:t>
            </a:r>
            <a:r>
              <a:rPr lang="en-AU" sz="1400" dirty="0" err="1">
                <a:latin typeface="Courier New" pitchFamily="49" charset="0"/>
              </a:rPr>
              <a:t>score_rec</a:t>
            </a:r>
            <a:r>
              <a:rPr lang="en-AU" sz="1400" dirty="0">
                <a:latin typeface="Courier New" pitchFamily="49" charset="0"/>
              </a:rPr>
              <a:t>[</a:t>
            </a:r>
            <a:r>
              <a:rPr lang="en-AU" sz="1400" dirty="0" err="1">
                <a:latin typeface="Courier New" pitchFamily="49" charset="0"/>
              </a:rPr>
              <a:t>i</a:t>
            </a:r>
            <a:r>
              <a:rPr lang="en-AU" sz="1400" dirty="0">
                <a:latin typeface="Courier New" pitchFamily="49" charset="0"/>
              </a:rPr>
              <a:t>].</a:t>
            </a:r>
            <a:r>
              <a:rPr lang="en-AU" sz="1400" dirty="0" err="1">
                <a:latin typeface="Courier New" pitchFamily="49" charset="0"/>
              </a:rPr>
              <a:t>tstamp</a:t>
            </a:r>
            <a:r>
              <a:rPr lang="en-AU" sz="1400" dirty="0">
                <a:latin typeface="Courier New" pitchFamily="49" charset="0"/>
              </a:rPr>
              <a:t> = time(NULL);</a:t>
            </a:r>
          </a:p>
          <a:p>
            <a:pPr>
              <a:spcAft>
                <a:spcPts val="1000"/>
              </a:spcAft>
            </a:pPr>
            <a:r>
              <a:rPr lang="en-AU" b="1" dirty="0">
                <a:latin typeface="Courier New" pitchFamily="49" charset="0"/>
              </a:rPr>
              <a:t> free(</a:t>
            </a:r>
            <a:r>
              <a:rPr lang="en-AU" b="1" dirty="0" err="1">
                <a:latin typeface="Courier New" pitchFamily="49" charset="0"/>
              </a:rPr>
              <a:t>fullname</a:t>
            </a:r>
            <a:r>
              <a:rPr lang="en-AU" b="1" dirty="0">
                <a:latin typeface="Courier New" pitchFamily="49" charset="0"/>
              </a:rPr>
              <a:t>);</a:t>
            </a:r>
          </a:p>
          <a:p>
            <a:pPr>
              <a:spcAft>
                <a:spcPts val="1000"/>
              </a:spcAft>
            </a:pPr>
            <a:endParaRPr lang="en-AU" sz="1400" dirty="0">
              <a:latin typeface="Courier New" pitchFamily="49" charset="0"/>
            </a:endParaRPr>
          </a:p>
          <a:p>
            <a:pPr>
              <a:spcAft>
                <a:spcPts val="1000"/>
              </a:spcAft>
            </a:pPr>
            <a:r>
              <a:rPr lang="en-AU" sz="1400" dirty="0">
                <a:latin typeface="Courier New" pitchFamily="49" charset="0"/>
              </a:rPr>
              <a:t>  if((high = </a:t>
            </a:r>
            <a:r>
              <a:rPr lang="en-AU" sz="1400" dirty="0" err="1">
                <a:latin typeface="Courier New" pitchFamily="49" charset="0"/>
              </a:rPr>
              <a:t>freopen</a:t>
            </a:r>
            <a:r>
              <a:rPr lang="en-AU" sz="1400" dirty="0">
                <a:latin typeface="Courier New" pitchFamily="49" charset="0"/>
              </a:rPr>
              <a:t>(PATH_HIGHSCORE, "</a:t>
            </a:r>
            <a:r>
              <a:rPr lang="en-AU" sz="1400" dirty="0" err="1">
                <a:latin typeface="Courier New" pitchFamily="49" charset="0"/>
              </a:rPr>
              <a:t>w",high</a:t>
            </a:r>
            <a:r>
              <a:rPr lang="en-AU" sz="1400" dirty="0">
                <a:latin typeface="Courier New" pitchFamily="49" charset="0"/>
              </a:rPr>
              <a:t>)) == NULL) {</a:t>
            </a:r>
          </a:p>
          <a:p>
            <a:pPr>
              <a:spcAft>
                <a:spcPts val="1000"/>
              </a:spcAft>
            </a:pPr>
            <a:r>
              <a:rPr lang="en-AU" sz="1400" dirty="0">
                <a:latin typeface="Courier New" pitchFamily="49" charset="0"/>
              </a:rPr>
              <a:t>    </a:t>
            </a:r>
            <a:r>
              <a:rPr lang="en-AU" sz="1400" dirty="0" err="1">
                <a:latin typeface="Courier New" pitchFamily="49" charset="0"/>
              </a:rPr>
              <a:t>fprintf</a:t>
            </a:r>
            <a:r>
              <a:rPr lang="en-AU" sz="1400" dirty="0">
                <a:latin typeface="Courier New" pitchFamily="49" charset="0"/>
              </a:rPr>
              <a:t>(</a:t>
            </a:r>
            <a:r>
              <a:rPr lang="en-AU" sz="1400" dirty="0" err="1">
                <a:latin typeface="Courier New" pitchFamily="49" charset="0"/>
              </a:rPr>
              <a:t>stderr</a:t>
            </a:r>
            <a:r>
              <a:rPr lang="en-AU" sz="1400" dirty="0">
                <a:latin typeface="Courier New" pitchFamily="49" charset="0"/>
              </a:rPr>
              <a:t>, "</a:t>
            </a:r>
            <a:r>
              <a:rPr lang="en-AU" sz="1400" dirty="0" err="1">
                <a:latin typeface="Courier New" pitchFamily="49" charset="0"/>
              </a:rPr>
              <a:t>xonix</a:t>
            </a:r>
            <a:r>
              <a:rPr lang="en-AU" sz="1400" dirty="0">
                <a:latin typeface="Courier New" pitchFamily="49" charset="0"/>
              </a:rPr>
              <a:t>: cannot reopen high score file\n");</a:t>
            </a:r>
          </a:p>
          <a:p>
            <a:pPr>
              <a:spcAft>
                <a:spcPts val="1000"/>
              </a:spcAft>
            </a:pPr>
            <a:r>
              <a:rPr lang="en-AU" sz="1400" dirty="0">
                <a:latin typeface="Courier New" pitchFamily="49" charset="0"/>
              </a:rPr>
              <a:t>    </a:t>
            </a:r>
            <a:r>
              <a:rPr lang="en-AU" b="1" dirty="0">
                <a:latin typeface="Courier New" pitchFamily="49" charset="0"/>
              </a:rPr>
              <a:t>free(</a:t>
            </a:r>
            <a:r>
              <a:rPr lang="en-AU" b="1" dirty="0" err="1">
                <a:latin typeface="Courier New" pitchFamily="49" charset="0"/>
              </a:rPr>
              <a:t>fullname</a:t>
            </a:r>
            <a:r>
              <a:rPr lang="en-AU" b="1" dirty="0">
                <a:latin typeface="Courier New" pitchFamily="49" charset="0"/>
              </a:rPr>
              <a:t>);</a:t>
            </a:r>
            <a:endParaRPr lang="en-AU" sz="1400" b="1" dirty="0">
              <a:latin typeface="Courier New" pitchFamily="49" charset="0"/>
            </a:endParaRPr>
          </a:p>
          <a:p>
            <a:pPr>
              <a:spcAft>
                <a:spcPts val="1000"/>
              </a:spcAft>
            </a:pPr>
            <a:r>
              <a:rPr lang="en-AU" sz="1400" dirty="0">
                <a:latin typeface="Courier New" pitchFamily="49" charset="0"/>
              </a:rPr>
              <a:t>    </a:t>
            </a:r>
            <a:r>
              <a:rPr lang="en-AU" sz="1400" dirty="0" err="1">
                <a:latin typeface="Courier New" pitchFamily="49" charset="0"/>
              </a:rPr>
              <a:t>gameover_pending</a:t>
            </a:r>
            <a:r>
              <a:rPr lang="en-AU" sz="1400" dirty="0">
                <a:latin typeface="Courier New" pitchFamily="49" charset="0"/>
              </a:rPr>
              <a:t> = 0;</a:t>
            </a:r>
          </a:p>
          <a:p>
            <a:pPr>
              <a:spcAft>
                <a:spcPts val="1000"/>
              </a:spcAft>
            </a:pPr>
            <a:r>
              <a:rPr lang="en-AU" sz="1400" dirty="0">
                <a:latin typeface="Courier New" pitchFamily="49" charset="0"/>
              </a:rPr>
              <a:t>    return;</a:t>
            </a:r>
          </a:p>
          <a:p>
            <a:pPr>
              <a:spcAft>
                <a:spcPts val="1000"/>
              </a:spcAft>
            </a:pPr>
            <a:r>
              <a:rPr lang="en-AU" sz="1400" dirty="0">
                <a:latin typeface="Courier New" pitchFamily="49" charset="0"/>
              </a:rPr>
              <a:t>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Future work and conclusion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Future Work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Core</a:t>
            </a:r>
          </a:p>
          <a:p>
            <a:pPr lvl="1"/>
            <a:r>
              <a:rPr lang="en-AU" dirty="0" smtClean="0"/>
              <a:t>Summary-based </a:t>
            </a:r>
            <a:r>
              <a:rPr lang="en-AU" dirty="0" err="1" smtClean="0"/>
              <a:t>interprocedural</a:t>
            </a:r>
            <a:r>
              <a:rPr lang="en-AU" dirty="0" smtClean="0"/>
              <a:t> analysis</a:t>
            </a:r>
          </a:p>
          <a:p>
            <a:pPr lvl="1"/>
            <a:r>
              <a:rPr lang="en-AU" dirty="0" smtClean="0"/>
              <a:t>Context sensitive </a:t>
            </a:r>
            <a:r>
              <a:rPr lang="en-AU" dirty="0" err="1" smtClean="0"/>
              <a:t>interprocedural</a:t>
            </a:r>
            <a:r>
              <a:rPr lang="en-AU" dirty="0" smtClean="0"/>
              <a:t> analysis</a:t>
            </a:r>
          </a:p>
          <a:p>
            <a:pPr lvl="1"/>
            <a:r>
              <a:rPr lang="en-AU" dirty="0" smtClean="0"/>
              <a:t>Pointer analysis</a:t>
            </a:r>
          </a:p>
          <a:p>
            <a:pPr lvl="1">
              <a:spcAft>
                <a:spcPts val="3000"/>
              </a:spcAft>
            </a:pPr>
            <a:r>
              <a:rPr lang="en-AU" dirty="0" smtClean="0"/>
              <a:t>Improved </a:t>
            </a:r>
            <a:r>
              <a:rPr lang="en-AU" dirty="0" err="1" smtClean="0"/>
              <a:t>decompilation</a:t>
            </a:r>
            <a:endParaRPr lang="en-AU" dirty="0" smtClean="0"/>
          </a:p>
          <a:p>
            <a:r>
              <a:rPr lang="en-AU" dirty="0" smtClean="0"/>
              <a:t>Bug Detection</a:t>
            </a:r>
          </a:p>
          <a:p>
            <a:pPr lvl="1"/>
            <a:r>
              <a:rPr lang="en-AU" dirty="0" err="1" smtClean="0"/>
              <a:t>Uninitialised</a:t>
            </a:r>
            <a:r>
              <a:rPr lang="en-AU" dirty="0" smtClean="0"/>
              <a:t> variables</a:t>
            </a:r>
          </a:p>
          <a:p>
            <a:pPr lvl="1"/>
            <a:r>
              <a:rPr lang="en-AU" dirty="0" smtClean="0"/>
              <a:t>Unchecked return values</a:t>
            </a:r>
          </a:p>
          <a:p>
            <a:pPr lvl="1"/>
            <a:r>
              <a:rPr lang="en-AU" dirty="0" smtClean="0"/>
              <a:t>More evaluation and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Conclusion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3000"/>
              </a:spcAft>
            </a:pPr>
            <a:r>
              <a:rPr lang="en-AU" dirty="0" smtClean="0"/>
              <a:t>Traditional static analysis can find bugs.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Decompilation bridges the binary gap.</a:t>
            </a:r>
          </a:p>
          <a:p>
            <a:pPr>
              <a:spcAft>
                <a:spcPts val="3000"/>
              </a:spcAft>
            </a:pPr>
            <a:r>
              <a:rPr lang="en-AU" dirty="0" err="1" smtClean="0"/>
              <a:t>Bugwise</a:t>
            </a:r>
            <a:r>
              <a:rPr lang="en-AU" dirty="0" smtClean="0"/>
              <a:t> works on real Linux binaries.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It is available to use.</a:t>
            </a:r>
          </a:p>
          <a:p>
            <a:pPr>
              <a:spcAft>
                <a:spcPts val="3000"/>
              </a:spcAft>
            </a:pPr>
            <a:r>
              <a:rPr lang="en-AU" dirty="0" smtClean="0">
                <a:hlinkClick r:id="rId2"/>
              </a:rPr>
              <a:t>http://www.FooCodeChu.com</a:t>
            </a:r>
            <a:endParaRPr lang="en-AU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382172"/>
            <a:ext cx="1695431" cy="2112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Formal Methods of Program Analysis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8400"/>
              </a:spcAft>
            </a:pPr>
            <a:r>
              <a:rPr lang="en-AU" dirty="0" smtClean="0"/>
              <a:t>Theorem Proving </a:t>
            </a:r>
            <a:r>
              <a:rPr lang="en-AU" dirty="0" smtClean="0">
                <a:sym typeface="Wingdings" pitchFamily="2" charset="2"/>
              </a:rPr>
              <a:t></a:t>
            </a:r>
            <a:endParaRPr lang="en-AU" dirty="0" smtClean="0"/>
          </a:p>
          <a:p>
            <a:pPr>
              <a:spcAft>
                <a:spcPts val="8400"/>
              </a:spcAft>
            </a:pPr>
            <a:r>
              <a:rPr lang="en-AU" dirty="0" smtClean="0"/>
              <a:t>Abstract Interpretation </a:t>
            </a:r>
            <a:r>
              <a:rPr lang="en-AU" dirty="0" smtClean="0">
                <a:sym typeface="Wingdings" pitchFamily="2" charset="2"/>
              </a:rPr>
              <a:t></a:t>
            </a:r>
            <a:endParaRPr lang="en-AU" dirty="0" smtClean="0"/>
          </a:p>
          <a:p>
            <a:pPr>
              <a:spcAft>
                <a:spcPts val="8400"/>
              </a:spcAft>
            </a:pPr>
            <a:r>
              <a:rPr lang="en-AU" dirty="0" smtClean="0"/>
              <a:t>Model Checking </a:t>
            </a:r>
            <a:r>
              <a:rPr lang="en-AU" dirty="0" smtClean="0">
                <a:sym typeface="Wingdings" pitchFamily="2" charset="2"/>
              </a:rPr>
              <a:t></a:t>
            </a:r>
            <a:endParaRPr lang="en-AU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1981200"/>
            <a:ext cx="3744192" cy="428628"/>
          </a:xfrm>
          <a:prstGeom prst="rect">
            <a:avLst/>
          </a:prstGeom>
          <a:noFill/>
        </p:spPr>
      </p:pic>
      <p:graphicFrame>
        <p:nvGraphicFramePr>
          <p:cNvPr id="1026" name="Object 9"/>
          <p:cNvGraphicFramePr>
            <a:graphicFrameLocks noChangeAspect="1"/>
          </p:cNvGraphicFramePr>
          <p:nvPr/>
        </p:nvGraphicFramePr>
        <p:xfrm>
          <a:off x="5715000" y="2514600"/>
          <a:ext cx="2071688" cy="728662"/>
        </p:xfrm>
        <a:graphic>
          <a:graphicData uri="http://schemas.openxmlformats.org/presentationml/2006/ole">
            <p:oleObj spid="_x0000_s1026" name="Equation" r:id="rId4" imgW="1193800" imgH="419100" progId="Equation.3">
              <p:embed/>
            </p:oleObj>
          </a:graphicData>
        </a:graphic>
      </p:graphicFrame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5105400"/>
            <a:ext cx="1000125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1800" y="3505200"/>
            <a:ext cx="758064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Outline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3000"/>
              </a:spcAft>
            </a:pPr>
            <a:r>
              <a:rPr lang="en-AU" dirty="0" smtClean="0"/>
              <a:t>Decompilation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Data Flow Analysis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IL Optimisation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Bug Detection</a:t>
            </a:r>
          </a:p>
          <a:p>
            <a:pPr>
              <a:spcAft>
                <a:spcPts val="3000"/>
              </a:spcAft>
            </a:pPr>
            <a:r>
              <a:rPr lang="en-AU" dirty="0" err="1" smtClean="0"/>
              <a:t>Bugwise</a:t>
            </a:r>
            <a:endParaRPr lang="en-AU" dirty="0" smtClean="0"/>
          </a:p>
          <a:p>
            <a:pPr>
              <a:spcAft>
                <a:spcPts val="3000"/>
              </a:spcAft>
            </a:pPr>
            <a:r>
              <a:rPr lang="en-AU" dirty="0" smtClean="0"/>
              <a:t>Future Work and Conclusion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Terminology (1)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 smtClean="0"/>
              <a:t>Control Flow Graphs represents control flow within a procedure</a:t>
            </a:r>
          </a:p>
          <a:p>
            <a:r>
              <a:rPr lang="en-AU" sz="2400" dirty="0" err="1" smtClean="0"/>
              <a:t>Intraprocedural</a:t>
            </a:r>
            <a:r>
              <a:rPr lang="en-AU" sz="2400" dirty="0" smtClean="0"/>
              <a:t> analysis works on a single procedure.</a:t>
            </a:r>
          </a:p>
          <a:p>
            <a:pPr lvl="1"/>
            <a:r>
              <a:rPr lang="en-AU" sz="2000" dirty="0" smtClean="0"/>
              <a:t>Flow sensitive analyses take control flow into account</a:t>
            </a:r>
          </a:p>
          <a:p>
            <a:pPr lvl="1"/>
            <a:r>
              <a:rPr lang="en-AU" sz="2000" dirty="0" smtClean="0"/>
              <a:t>Pointer analyses can be flow insensitive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3429000"/>
            <a:ext cx="1866333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Terminology (2)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 smtClean="0"/>
              <a:t>Call Graphs represents control flow between procedures</a:t>
            </a:r>
          </a:p>
          <a:p>
            <a:r>
              <a:rPr lang="en-AU" sz="2400" dirty="0" err="1" smtClean="0"/>
              <a:t>Interprocedural</a:t>
            </a:r>
            <a:r>
              <a:rPr lang="en-AU" sz="2400" dirty="0" smtClean="0"/>
              <a:t> analysis looks at all procedures in a module at once</a:t>
            </a:r>
          </a:p>
          <a:p>
            <a:pPr lvl="1"/>
            <a:r>
              <a:rPr lang="en-AU" sz="2000" dirty="0" smtClean="0"/>
              <a:t>Context sensitive analyses take into account call stacks</a:t>
            </a:r>
            <a:endParaRPr lang="en-AU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5474" y="3352800"/>
            <a:ext cx="2111893" cy="324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47800" y="4191000"/>
            <a:ext cx="848309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AU" dirty="0" smtClean="0"/>
              <a:t>Proc_0</a:t>
            </a:r>
          </a:p>
          <a:p>
            <a:r>
              <a:rPr lang="en-AU" dirty="0" smtClean="0"/>
              <a:t>Proc_1</a:t>
            </a:r>
          </a:p>
          <a:p>
            <a:r>
              <a:rPr lang="en-AU" dirty="0" smtClean="0"/>
              <a:t>Proc_4</a:t>
            </a:r>
          </a:p>
          <a:p>
            <a:r>
              <a:rPr lang="en-AU" dirty="0" smtClean="0"/>
              <a:t>Proc_2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2514600" y="4191000"/>
            <a:ext cx="848309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AU" dirty="0" smtClean="0"/>
              <a:t>Proc_0</a:t>
            </a:r>
          </a:p>
          <a:p>
            <a:r>
              <a:rPr lang="en-AU" dirty="0" smtClean="0"/>
              <a:t>Proc_2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81400" y="4191000"/>
            <a:ext cx="848309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AU" dirty="0" smtClean="0"/>
              <a:t>Proc_0</a:t>
            </a:r>
          </a:p>
          <a:p>
            <a:r>
              <a:rPr lang="en-AU" dirty="0" smtClean="0"/>
              <a:t>Proc_3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Decompilation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758</TotalTime>
  <Words>1377</Words>
  <Application>Microsoft Office PowerPoint</Application>
  <PresentationFormat>On-screen Show (4:3)</PresentationFormat>
  <Paragraphs>405</Paragraphs>
  <Slides>48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48</vt:i4>
      </vt:variant>
    </vt:vector>
  </HeadingPairs>
  <TitlesOfParts>
    <vt:vector size="51" baseType="lpstr">
      <vt:lpstr>Module</vt:lpstr>
      <vt:lpstr>Equation</vt:lpstr>
      <vt:lpstr>Visio</vt:lpstr>
      <vt:lpstr>Detecting Bugs In Binaries Using Decompilation and Data Flow Analysis</vt:lpstr>
      <vt:lpstr>Who am I and where did this talk come from?</vt:lpstr>
      <vt:lpstr>Introduction</vt:lpstr>
      <vt:lpstr>Innovation in this work</vt:lpstr>
      <vt:lpstr>Formal Methods of Program Analysis</vt:lpstr>
      <vt:lpstr>Outline</vt:lpstr>
      <vt:lpstr>Terminology (1)</vt:lpstr>
      <vt:lpstr>Terminology (2)</vt:lpstr>
      <vt:lpstr>Decompilation</vt:lpstr>
      <vt:lpstr>Decompilation overview</vt:lpstr>
      <vt:lpstr>Wire – An Formal Language for Binary Analysis</vt:lpstr>
      <vt:lpstr>Wire – Equivalence of Dead Code Insertion Obfuscation</vt:lpstr>
      <vt:lpstr>Stack Pointer Inference</vt:lpstr>
      <vt:lpstr>Local Variable Recovery</vt:lpstr>
      <vt:lpstr>Procedure Parameter and Argument Recovery</vt:lpstr>
      <vt:lpstr>Data Flow Analysis</vt:lpstr>
      <vt:lpstr>Data Flow Analysis overview</vt:lpstr>
      <vt:lpstr>Monotone Frameworks</vt:lpstr>
      <vt:lpstr>Reaching Definitions Example</vt:lpstr>
      <vt:lpstr>A Framework for Data Flow Analysis</vt:lpstr>
      <vt:lpstr>Reaching Definitions</vt:lpstr>
      <vt:lpstr>Upward Exposed Uses</vt:lpstr>
      <vt:lpstr>More Data Flow Problems</vt:lpstr>
      <vt:lpstr>An Iterative Solution</vt:lpstr>
      <vt:lpstr>A Logic-based Solution</vt:lpstr>
      <vt:lpstr>Interprocedural Analysis</vt:lpstr>
      <vt:lpstr>IL Optimisation</vt:lpstr>
      <vt:lpstr>IL Optimisation overview</vt:lpstr>
      <vt:lpstr>Constant Folding</vt:lpstr>
      <vt:lpstr>Constant Propagation</vt:lpstr>
      <vt:lpstr>Copy Propagation</vt:lpstr>
      <vt:lpstr>Backwards Copy Propagation</vt:lpstr>
      <vt:lpstr>Dead Code Elimination</vt:lpstr>
      <vt:lpstr>Bug Detection</vt:lpstr>
      <vt:lpstr>Bug detection overview</vt:lpstr>
      <vt:lpstr>getenv()</vt:lpstr>
      <vt:lpstr>Use-after-free</vt:lpstr>
      <vt:lpstr>Double free</vt:lpstr>
      <vt:lpstr>Bugwise</vt:lpstr>
      <vt:lpstr>Implementation</vt:lpstr>
      <vt:lpstr>getenv() bugs results</vt:lpstr>
      <vt:lpstr>ELF Binary Sizes</vt:lpstr>
      <vt:lpstr>Cumulative getenv() bugs over time - sorted by binary size</vt:lpstr>
      <vt:lpstr>getenv() bug statistics</vt:lpstr>
      <vt:lpstr>Double free SGID games “xonix” in Debian 6</vt:lpstr>
      <vt:lpstr>Future work and conclusion</vt:lpstr>
      <vt:lpstr>Future Work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Silvio</dc:creator>
  <cp:lastModifiedBy>Silvio</cp:lastModifiedBy>
  <cp:revision>112</cp:revision>
  <dcterms:created xsi:type="dcterms:W3CDTF">2006-08-16T00:00:00Z</dcterms:created>
  <dcterms:modified xsi:type="dcterms:W3CDTF">2012-10-16T11:36:13Z</dcterms:modified>
</cp:coreProperties>
</file>